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Lst>
  <p:sldIdLst>
    <p:sldId id="256" r:id="rId4"/>
    <p:sldId id="604" r:id="rId5"/>
    <p:sldId id="920" r:id="rId6"/>
    <p:sldId id="926" r:id="rId7"/>
    <p:sldId id="927" r:id="rId8"/>
    <p:sldId id="928" r:id="rId9"/>
    <p:sldId id="921" r:id="rId10"/>
    <p:sldId id="924" r:id="rId11"/>
    <p:sldId id="925" r:id="rId12"/>
    <p:sldId id="923" r:id="rId13"/>
    <p:sldId id="988" r:id="rId14"/>
    <p:sldId id="639" r:id="rId15"/>
    <p:sldId id="654" r:id="rId16"/>
    <p:sldId id="655" r:id="rId17"/>
    <p:sldId id="656" r:id="rId18"/>
    <p:sldId id="657" r:id="rId19"/>
    <p:sldId id="660" r:id="rId20"/>
    <p:sldId id="659" r:id="rId21"/>
    <p:sldId id="658" r:id="rId22"/>
    <p:sldId id="929" r:id="rId23"/>
    <p:sldId id="930" r:id="rId24"/>
    <p:sldId id="662" r:id="rId25"/>
    <p:sldId id="661" r:id="rId26"/>
    <p:sldId id="663" r:id="rId27"/>
    <p:sldId id="664" r:id="rId28"/>
    <p:sldId id="665" r:id="rId29"/>
    <p:sldId id="931" r:id="rId30"/>
    <p:sldId id="933" r:id="rId31"/>
    <p:sldId id="934" r:id="rId32"/>
    <p:sldId id="935" r:id="rId33"/>
    <p:sldId id="936" r:id="rId34"/>
    <p:sldId id="932" r:id="rId35"/>
    <p:sldId id="917" r:id="rId36"/>
    <p:sldId id="640" r:id="rId37"/>
    <p:sldId id="989" r:id="rId38"/>
    <p:sldId id="990" r:id="rId39"/>
    <p:sldId id="993" r:id="rId40"/>
    <p:sldId id="994" r:id="rId41"/>
    <p:sldId id="995" r:id="rId42"/>
    <p:sldId id="996" r:id="rId43"/>
    <p:sldId id="991" r:id="rId44"/>
    <p:sldId id="992" r:id="rId45"/>
    <p:sldId id="948" r:id="rId46"/>
    <p:sldId id="945" r:id="rId47"/>
    <p:sldId id="949" r:id="rId48"/>
    <p:sldId id="950" r:id="rId49"/>
    <p:sldId id="951" r:id="rId50"/>
    <p:sldId id="952" r:id="rId51"/>
    <p:sldId id="953" r:id="rId52"/>
    <p:sldId id="955" r:id="rId53"/>
    <p:sldId id="956" r:id="rId54"/>
    <p:sldId id="957" r:id="rId55"/>
    <p:sldId id="959" r:id="rId56"/>
    <p:sldId id="954" r:id="rId57"/>
    <p:sldId id="976" r:id="rId58"/>
    <p:sldId id="977" r:id="rId59"/>
    <p:sldId id="978" r:id="rId60"/>
    <p:sldId id="979" r:id="rId61"/>
    <p:sldId id="964" r:id="rId62"/>
    <p:sldId id="965" r:id="rId63"/>
    <p:sldId id="966" r:id="rId64"/>
    <p:sldId id="967" r:id="rId65"/>
    <p:sldId id="968" r:id="rId66"/>
    <p:sldId id="969" r:id="rId67"/>
    <p:sldId id="970" r:id="rId68"/>
    <p:sldId id="971" r:id="rId69"/>
    <p:sldId id="972" r:id="rId70"/>
    <p:sldId id="973" r:id="rId71"/>
    <p:sldId id="975" r:id="rId72"/>
    <p:sldId id="960" r:id="rId73"/>
    <p:sldId id="961" r:id="rId74"/>
    <p:sldId id="962" r:id="rId75"/>
    <p:sldId id="963" r:id="rId76"/>
    <p:sldId id="980" r:id="rId77"/>
    <p:sldId id="981" r:id="rId78"/>
    <p:sldId id="982" r:id="rId79"/>
    <p:sldId id="983" r:id="rId80"/>
    <p:sldId id="985" r:id="rId81"/>
    <p:sldId id="986" r:id="rId82"/>
    <p:sldId id="987"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D943CE"/>
    <a:srgbClr val="FEE6E8"/>
    <a:srgbClr val="0000FF"/>
    <a:srgbClr val="D8A0B5"/>
    <a:srgbClr val="9900FF"/>
    <a:srgbClr val="CCFF99"/>
    <a:srgbClr val="BE6285"/>
    <a:srgbClr val="ECFEF5"/>
    <a:srgbClr val="E7FD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5" autoAdjust="0"/>
    <p:restoredTop sz="94660"/>
  </p:normalViewPr>
  <p:slideViewPr>
    <p:cSldViewPr snapToGrid="0">
      <p:cViewPr varScale="1">
        <p:scale>
          <a:sx n="78" d="100"/>
          <a:sy n="78" d="100"/>
        </p:scale>
        <p:origin x="6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27D8-B6CB-0880-7E2E-61576CE394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FCA0EA-ED2E-7105-1ECA-D64C2D5064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538B03-7341-7EB0-6167-033928A4F43C}"/>
              </a:ext>
            </a:extLst>
          </p:cNvPr>
          <p:cNvSpPr>
            <a:spLocks noGrp="1"/>
          </p:cNvSpPr>
          <p:nvPr>
            <p:ph type="dt" sz="half" idx="10"/>
          </p:nvPr>
        </p:nvSpPr>
        <p:spPr/>
        <p:txBody>
          <a:bodyPr/>
          <a:lstStyle/>
          <a:p>
            <a:fld id="{561BA655-0988-4005-9ED4-5715C8458BD1}" type="datetimeFigureOut">
              <a:rPr lang="en-IN" smtClean="0"/>
              <a:t>22-10-2025</a:t>
            </a:fld>
            <a:endParaRPr lang="en-IN"/>
          </a:p>
        </p:txBody>
      </p:sp>
      <p:sp>
        <p:nvSpPr>
          <p:cNvPr id="5" name="Footer Placeholder 4">
            <a:extLst>
              <a:ext uri="{FF2B5EF4-FFF2-40B4-BE49-F238E27FC236}">
                <a16:creationId xmlns:a16="http://schemas.microsoft.com/office/drawing/2014/main" id="{ED8B36D7-7FFE-A5DC-06C7-90BC20F96A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5179BE-7C42-87E7-05C2-F1D05C87D5D7}"/>
              </a:ext>
            </a:extLst>
          </p:cNvPr>
          <p:cNvSpPr>
            <a:spLocks noGrp="1"/>
          </p:cNvSpPr>
          <p:nvPr>
            <p:ph type="sldNum" sz="quarter" idx="12"/>
          </p:nvPr>
        </p:nvSpPr>
        <p:spPr/>
        <p:txBody>
          <a:bodyPr/>
          <a:lstStyle/>
          <a:p>
            <a:fld id="{6C73ED5C-9AB0-4F07-8228-9AB49C714BDE}" type="slidenum">
              <a:rPr lang="en-IN" smtClean="0"/>
              <a:t>‹#›</a:t>
            </a:fld>
            <a:endParaRPr lang="en-IN"/>
          </a:p>
        </p:txBody>
      </p:sp>
    </p:spTree>
    <p:extLst>
      <p:ext uri="{BB962C8B-B14F-4D97-AF65-F5344CB8AC3E}">
        <p14:creationId xmlns:p14="http://schemas.microsoft.com/office/powerpoint/2010/main" val="3310332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13DB3-CA75-2595-7A0F-B7161AB4C95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26CE70-4B48-F900-D1D7-03C026B6EA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8607CD-0D46-2010-D224-059C2D24FE95}"/>
              </a:ext>
            </a:extLst>
          </p:cNvPr>
          <p:cNvSpPr>
            <a:spLocks noGrp="1"/>
          </p:cNvSpPr>
          <p:nvPr>
            <p:ph type="dt" sz="half" idx="10"/>
          </p:nvPr>
        </p:nvSpPr>
        <p:spPr/>
        <p:txBody>
          <a:bodyPr/>
          <a:lstStyle/>
          <a:p>
            <a:fld id="{561BA655-0988-4005-9ED4-5715C8458BD1}" type="datetimeFigureOut">
              <a:rPr lang="en-IN" smtClean="0"/>
              <a:t>22-10-2025</a:t>
            </a:fld>
            <a:endParaRPr lang="en-IN"/>
          </a:p>
        </p:txBody>
      </p:sp>
      <p:sp>
        <p:nvSpPr>
          <p:cNvPr id="5" name="Footer Placeholder 4">
            <a:extLst>
              <a:ext uri="{FF2B5EF4-FFF2-40B4-BE49-F238E27FC236}">
                <a16:creationId xmlns:a16="http://schemas.microsoft.com/office/drawing/2014/main" id="{4C3EA224-7370-CF06-56DD-97DC654E50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0B7AB5-95E5-3E27-FA42-5A78344E430B}"/>
              </a:ext>
            </a:extLst>
          </p:cNvPr>
          <p:cNvSpPr>
            <a:spLocks noGrp="1"/>
          </p:cNvSpPr>
          <p:nvPr>
            <p:ph type="sldNum" sz="quarter" idx="12"/>
          </p:nvPr>
        </p:nvSpPr>
        <p:spPr/>
        <p:txBody>
          <a:bodyPr/>
          <a:lstStyle/>
          <a:p>
            <a:fld id="{6C73ED5C-9AB0-4F07-8228-9AB49C714BDE}" type="slidenum">
              <a:rPr lang="en-IN" smtClean="0"/>
              <a:t>‹#›</a:t>
            </a:fld>
            <a:endParaRPr lang="en-IN"/>
          </a:p>
        </p:txBody>
      </p:sp>
    </p:spTree>
    <p:extLst>
      <p:ext uri="{BB962C8B-B14F-4D97-AF65-F5344CB8AC3E}">
        <p14:creationId xmlns:p14="http://schemas.microsoft.com/office/powerpoint/2010/main" val="4069880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FE61A6-E05F-8A61-D0D9-A44C81E153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C5C2EB-945E-27C7-A941-F4AA46E1FA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57F519-7E74-2035-46C0-DA6EB9F14736}"/>
              </a:ext>
            </a:extLst>
          </p:cNvPr>
          <p:cNvSpPr>
            <a:spLocks noGrp="1"/>
          </p:cNvSpPr>
          <p:nvPr>
            <p:ph type="dt" sz="half" idx="10"/>
          </p:nvPr>
        </p:nvSpPr>
        <p:spPr/>
        <p:txBody>
          <a:bodyPr/>
          <a:lstStyle/>
          <a:p>
            <a:fld id="{561BA655-0988-4005-9ED4-5715C8458BD1}" type="datetimeFigureOut">
              <a:rPr lang="en-IN" smtClean="0"/>
              <a:t>22-10-2025</a:t>
            </a:fld>
            <a:endParaRPr lang="en-IN"/>
          </a:p>
        </p:txBody>
      </p:sp>
      <p:sp>
        <p:nvSpPr>
          <p:cNvPr id="5" name="Footer Placeholder 4">
            <a:extLst>
              <a:ext uri="{FF2B5EF4-FFF2-40B4-BE49-F238E27FC236}">
                <a16:creationId xmlns:a16="http://schemas.microsoft.com/office/drawing/2014/main" id="{56D24366-677C-A34C-380C-C7276E6CA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073489-EEA9-1B8C-5F06-2E87E19072B6}"/>
              </a:ext>
            </a:extLst>
          </p:cNvPr>
          <p:cNvSpPr>
            <a:spLocks noGrp="1"/>
          </p:cNvSpPr>
          <p:nvPr>
            <p:ph type="sldNum" sz="quarter" idx="12"/>
          </p:nvPr>
        </p:nvSpPr>
        <p:spPr/>
        <p:txBody>
          <a:bodyPr/>
          <a:lstStyle/>
          <a:p>
            <a:fld id="{6C73ED5C-9AB0-4F07-8228-9AB49C714BDE}" type="slidenum">
              <a:rPr lang="en-IN" smtClean="0"/>
              <a:t>‹#›</a:t>
            </a:fld>
            <a:endParaRPr lang="en-IN"/>
          </a:p>
        </p:txBody>
      </p:sp>
    </p:spTree>
    <p:extLst>
      <p:ext uri="{BB962C8B-B14F-4D97-AF65-F5344CB8AC3E}">
        <p14:creationId xmlns:p14="http://schemas.microsoft.com/office/powerpoint/2010/main" val="3996395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79"/>
            <a:ext cx="103632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5" name="Holder 5"/>
          <p:cNvSpPr>
            <a:spLocks noGrp="1"/>
          </p:cNvSpPr>
          <p:nvPr>
            <p:ph type="dt" sz="half" idx="6"/>
          </p:nvPr>
        </p:nvSpPr>
        <p:spPr/>
        <p:txBody>
          <a:bodyPr lIns="0" tIns="0" rIns="0" bIns="0"/>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3184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491590" y="311897"/>
            <a:ext cx="1208821" cy="390748"/>
          </a:xfrm>
        </p:spPr>
        <p:txBody>
          <a:bodyPr lIns="0" tIns="0" rIns="0" bIns="0"/>
          <a:lstStyle>
            <a:lvl1pPr>
              <a:defRPr sz="2539" b="1" i="0">
                <a:solidFill>
                  <a:srgbClr val="FF0000"/>
                </a:solidFill>
                <a:latin typeface="Cambria"/>
                <a:cs typeface="Cambria"/>
              </a:defRPr>
            </a:lvl1pPr>
          </a:lstStyle>
          <a:p>
            <a:endParaRPr/>
          </a:p>
        </p:txBody>
      </p:sp>
      <p:sp>
        <p:nvSpPr>
          <p:cNvPr id="3" name="Holder 3"/>
          <p:cNvSpPr>
            <a:spLocks noGrp="1"/>
          </p:cNvSpPr>
          <p:nvPr>
            <p:ph type="body" idx="1"/>
          </p:nvPr>
        </p:nvSpPr>
        <p:spPr>
          <a:xfrm>
            <a:off x="710503" y="1489263"/>
            <a:ext cx="10770994" cy="279179"/>
          </a:xfrm>
        </p:spPr>
        <p:txBody>
          <a:bodyPr lIns="0" tIns="0" rIns="0" bIns="0"/>
          <a:lstStyle>
            <a:lvl1pPr>
              <a:defRPr sz="1814"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5" name="Holder 5"/>
          <p:cNvSpPr>
            <a:spLocks noGrp="1"/>
          </p:cNvSpPr>
          <p:nvPr>
            <p:ph type="dt" sz="half" idx="6"/>
          </p:nvPr>
        </p:nvSpPr>
        <p:spPr/>
        <p:txBody>
          <a:bodyPr lIns="0" tIns="0" rIns="0" bIns="0"/>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08608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491590" y="311897"/>
            <a:ext cx="1208821" cy="390748"/>
          </a:xfrm>
        </p:spPr>
        <p:txBody>
          <a:bodyPr lIns="0" tIns="0" rIns="0" bIns="0"/>
          <a:lstStyle>
            <a:lvl1pPr>
              <a:defRPr sz="2539" b="1" i="0">
                <a:solidFill>
                  <a:srgbClr val="FF0000"/>
                </a:solidFill>
                <a:latin typeface="Cambria"/>
                <a:cs typeface="Cambria"/>
              </a:defRPr>
            </a:lvl1pPr>
          </a:lstStyle>
          <a:p>
            <a:endParaRPr/>
          </a:p>
        </p:txBody>
      </p:sp>
      <p:sp>
        <p:nvSpPr>
          <p:cNvPr id="3" name="Holder 3"/>
          <p:cNvSpPr>
            <a:spLocks noGrp="1"/>
          </p:cNvSpPr>
          <p:nvPr>
            <p:ph sz="half" idx="2"/>
          </p:nvPr>
        </p:nvSpPr>
        <p:spPr>
          <a:xfrm>
            <a:off x="609601" y="1577340"/>
            <a:ext cx="530352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6" name="Holder 6"/>
          <p:cNvSpPr>
            <a:spLocks noGrp="1"/>
          </p:cNvSpPr>
          <p:nvPr>
            <p:ph type="dt" sz="half" idx="6"/>
          </p:nvPr>
        </p:nvSpPr>
        <p:spPr/>
        <p:txBody>
          <a:bodyPr lIns="0" tIns="0" rIns="0" bIns="0"/>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361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491590" y="311897"/>
            <a:ext cx="1208821" cy="390748"/>
          </a:xfrm>
        </p:spPr>
        <p:txBody>
          <a:bodyPr lIns="0" tIns="0" rIns="0" bIns="0"/>
          <a:lstStyle>
            <a:lvl1pPr>
              <a:defRPr sz="2539" b="1" i="0">
                <a:solidFill>
                  <a:srgbClr val="FF0000"/>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4" name="Holder 4"/>
          <p:cNvSpPr>
            <a:spLocks noGrp="1"/>
          </p:cNvSpPr>
          <p:nvPr>
            <p:ph type="dt" sz="half" idx="6"/>
          </p:nvPr>
        </p:nvSpPr>
        <p:spPr/>
        <p:txBody>
          <a:bodyPr lIns="0" tIns="0" rIns="0" bIns="0"/>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61738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16" name="bg object 16"/>
          <p:cNvSpPr/>
          <p:nvPr/>
        </p:nvSpPr>
        <p:spPr>
          <a:xfrm>
            <a:off x="1" y="6438574"/>
            <a:ext cx="12191276" cy="417469"/>
          </a:xfrm>
          <a:custGeom>
            <a:avLst/>
            <a:gdLst/>
            <a:ahLst/>
            <a:cxnLst/>
            <a:rect l="l" t="t" r="r" b="b"/>
            <a:pathLst>
              <a:path w="10692765" h="460375">
                <a:moveTo>
                  <a:pt x="10692384" y="460248"/>
                </a:moveTo>
                <a:lnTo>
                  <a:pt x="0" y="460248"/>
                </a:lnTo>
                <a:lnTo>
                  <a:pt x="0" y="0"/>
                </a:lnTo>
                <a:lnTo>
                  <a:pt x="10692384" y="0"/>
                </a:lnTo>
                <a:lnTo>
                  <a:pt x="10692384" y="460248"/>
                </a:lnTo>
                <a:close/>
              </a:path>
            </a:pathLst>
          </a:custGeom>
          <a:solidFill>
            <a:srgbClr val="00A3C3"/>
          </a:solidFill>
        </p:spPr>
        <p:txBody>
          <a:bodyPr wrap="square" lIns="0" tIns="0" rIns="0" bIns="0" rtlCol="0"/>
          <a:lstStyle/>
          <a:p>
            <a:endParaRPr sz="1632"/>
          </a:p>
        </p:txBody>
      </p:sp>
      <p:pic>
        <p:nvPicPr>
          <p:cNvPr id="17" name="bg object 17"/>
          <p:cNvPicPr/>
          <p:nvPr/>
        </p:nvPicPr>
        <p:blipFill>
          <a:blip r:embed="rId2" cstate="print"/>
          <a:stretch>
            <a:fillRect/>
          </a:stretch>
        </p:blipFill>
        <p:spPr>
          <a:xfrm>
            <a:off x="15638" y="56661"/>
            <a:ext cx="2434346" cy="938353"/>
          </a:xfrm>
          <a:prstGeom prst="rect">
            <a:avLst/>
          </a:prstGeom>
        </p:spPr>
      </p:pic>
      <p:sp>
        <p:nvSpPr>
          <p:cNvPr id="2" name="Holder 2"/>
          <p:cNvSpPr>
            <a:spLocks noGrp="1"/>
          </p:cNvSpPr>
          <p:nvPr>
            <p:ph type="ftr" sz="quarter" idx="5"/>
          </p:nvPr>
        </p:nvSpPr>
        <p:spPr/>
        <p:txBody>
          <a:bodyPr lIns="0" tIns="0" rIns="0" bIns="0"/>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3" name="Holder 3"/>
          <p:cNvSpPr>
            <a:spLocks noGrp="1"/>
          </p:cNvSpPr>
          <p:nvPr>
            <p:ph type="dt" sz="half" idx="6"/>
          </p:nvPr>
        </p:nvSpPr>
        <p:spPr/>
        <p:txBody>
          <a:bodyPr lIns="0" tIns="0" rIns="0" bIns="0"/>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64757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7401" y="263963"/>
            <a:ext cx="10782780" cy="538753"/>
          </a:xfrm>
        </p:spPr>
        <p:txBody>
          <a:bodyPr/>
          <a:lstStyle>
            <a:lvl1pPr>
              <a:defRPr sz="2540" b="1">
                <a:solidFill>
                  <a:srgbClr val="FF0000"/>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5C5AB7F9-AC6E-264A-ABA3-ECAE279924F1}"/>
              </a:ext>
            </a:extLst>
          </p:cNvPr>
          <p:cNvSpPr>
            <a:spLocks noGrp="1"/>
          </p:cNvSpPr>
          <p:nvPr>
            <p:ph type="sldNum" sz="quarter" idx="10"/>
          </p:nvPr>
        </p:nvSpPr>
        <p:spPr/>
        <p:txBody>
          <a:bodyPr/>
          <a:lstStyle>
            <a:lvl1pPr>
              <a:defRPr/>
            </a:lvl1pPr>
          </a:lstStyle>
          <a:p>
            <a:pPr>
              <a:defRPr/>
            </a:pPr>
            <a:fld id="{2A66A362-4403-4718-B072-B01303837876}" type="slidenum">
              <a:rPr lang="en-US" smtClean="0">
                <a:solidFill>
                  <a:srgbClr val="FFFFFF"/>
                </a:solidFill>
              </a:rPr>
              <a:pPr>
                <a:defRPr/>
              </a:pPr>
              <a:t>‹#›</a:t>
            </a:fld>
            <a:endParaRPr lang="en-US" dirty="0">
              <a:solidFill>
                <a:srgbClr val="FFFFFF"/>
              </a:solidFill>
            </a:endParaRPr>
          </a:p>
        </p:txBody>
      </p:sp>
      <p:sp>
        <p:nvSpPr>
          <p:cNvPr id="6" name="Date Placeholder 13">
            <a:extLst>
              <a:ext uri="{FF2B5EF4-FFF2-40B4-BE49-F238E27FC236}">
                <a16:creationId xmlns:a16="http://schemas.microsoft.com/office/drawing/2014/main" id="{3720F19A-5FB3-1949-8545-3A1B0C048B34}"/>
              </a:ext>
            </a:extLst>
          </p:cNvPr>
          <p:cNvSpPr>
            <a:spLocks noGrp="1"/>
          </p:cNvSpPr>
          <p:nvPr>
            <p:ph type="dt" sz="half" idx="2"/>
          </p:nvPr>
        </p:nvSpPr>
        <p:spPr>
          <a:xfrm>
            <a:off x="8619907" y="6484938"/>
            <a:ext cx="3555999" cy="365125"/>
          </a:xfrm>
          <a:prstGeom prst="rect">
            <a:avLst/>
          </a:prstGeom>
        </p:spPr>
        <p:txBody>
          <a:bodyPr vert="horz" anchor="ctr" anchorCtr="0"/>
          <a:lstStyle>
            <a:lvl1pPr algn="r">
              <a:lnSpc>
                <a:spcPct val="90000"/>
              </a:lnSpc>
              <a:defRPr sz="1179" b="1">
                <a:solidFill>
                  <a:schemeClr val="bg1"/>
                </a:solidFill>
                <a:latin typeface="Cambria" panose="02040503050406030204" pitchFamily="18" charset="0"/>
              </a:defRPr>
            </a:lvl1pPr>
            <a:extLst/>
          </a:lstStyle>
          <a:p>
            <a:pPr>
              <a:defRPr/>
            </a:pPr>
            <a:fld id="{20C728D0-C5F6-CF41-A208-F03136A3D3F7}" type="datetime1">
              <a:rPr lang="en-IN" smtClean="0"/>
              <a:t>22-10-2025</a:t>
            </a:fld>
            <a:endParaRPr lang="en-US" dirty="0"/>
          </a:p>
        </p:txBody>
      </p:sp>
      <p:sp>
        <p:nvSpPr>
          <p:cNvPr id="7" name="Footer Placeholder 2">
            <a:extLst>
              <a:ext uri="{FF2B5EF4-FFF2-40B4-BE49-F238E27FC236}">
                <a16:creationId xmlns:a16="http://schemas.microsoft.com/office/drawing/2014/main" id="{C8C9C595-C60F-184F-9C41-1753B9C8F6B7}"/>
              </a:ext>
            </a:extLst>
          </p:cNvPr>
          <p:cNvSpPr>
            <a:spLocks noGrp="1"/>
          </p:cNvSpPr>
          <p:nvPr>
            <p:ph type="ftr" sz="quarter" idx="3"/>
          </p:nvPr>
        </p:nvSpPr>
        <p:spPr>
          <a:xfrm>
            <a:off x="22054" y="6492876"/>
            <a:ext cx="7228417" cy="365125"/>
          </a:xfrm>
          <a:prstGeom prst="rect">
            <a:avLst/>
          </a:prstGeom>
        </p:spPr>
        <p:txBody>
          <a:bodyPr vert="horz" anchor="ctr"/>
          <a:lstStyle>
            <a:lvl1pPr algn="r">
              <a:lnSpc>
                <a:spcPct val="90000"/>
              </a:lnSpc>
              <a:defRPr sz="1179" b="1">
                <a:solidFill>
                  <a:schemeClr val="bg1"/>
                </a:solidFill>
                <a:latin typeface="Cambria" panose="02040503050406030204" pitchFamily="18" charset="0"/>
              </a:defRPr>
            </a:lvl1pPr>
            <a:extLst/>
          </a:lstStyle>
          <a:p>
            <a:pPr algn="l"/>
            <a:r>
              <a:rPr lang="en-US"/>
              <a:t>INT303-Data Warehousing and Data Mining</a:t>
            </a:r>
            <a:endParaRPr lang="en-US" dirty="0"/>
          </a:p>
        </p:txBody>
      </p:sp>
    </p:spTree>
    <p:extLst>
      <p:ext uri="{BB962C8B-B14F-4D97-AF65-F5344CB8AC3E}">
        <p14:creationId xmlns:p14="http://schemas.microsoft.com/office/powerpoint/2010/main" val="1035564034"/>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1F640-D392-8481-A801-B994541095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6C218A-643E-4B9A-B8AD-F3CD6D986A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51CE5E-BE88-D1CB-C932-56F936BD2FEB}"/>
              </a:ext>
            </a:extLst>
          </p:cNvPr>
          <p:cNvSpPr>
            <a:spLocks noGrp="1"/>
          </p:cNvSpPr>
          <p:nvPr>
            <p:ph type="dt" sz="half" idx="10"/>
          </p:nvPr>
        </p:nvSpPr>
        <p:spPr/>
        <p:txBody>
          <a:bodyPr/>
          <a:lstStyle/>
          <a:p>
            <a:fld id="{561BA655-0988-4005-9ED4-5715C8458BD1}" type="datetimeFigureOut">
              <a:rPr lang="en-IN" smtClean="0"/>
              <a:t>22-10-2025</a:t>
            </a:fld>
            <a:endParaRPr lang="en-IN"/>
          </a:p>
        </p:txBody>
      </p:sp>
      <p:sp>
        <p:nvSpPr>
          <p:cNvPr id="5" name="Footer Placeholder 4">
            <a:extLst>
              <a:ext uri="{FF2B5EF4-FFF2-40B4-BE49-F238E27FC236}">
                <a16:creationId xmlns:a16="http://schemas.microsoft.com/office/drawing/2014/main" id="{B2A1CB1C-8418-0F89-3A17-8B31A96F2C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4B8F63-AFAA-F0FD-0BDF-B977A3A48253}"/>
              </a:ext>
            </a:extLst>
          </p:cNvPr>
          <p:cNvSpPr>
            <a:spLocks noGrp="1"/>
          </p:cNvSpPr>
          <p:nvPr>
            <p:ph type="sldNum" sz="quarter" idx="12"/>
          </p:nvPr>
        </p:nvSpPr>
        <p:spPr/>
        <p:txBody>
          <a:bodyPr/>
          <a:lstStyle/>
          <a:p>
            <a:fld id="{6C73ED5C-9AB0-4F07-8228-9AB49C714BDE}" type="slidenum">
              <a:rPr lang="en-IN" smtClean="0"/>
              <a:t>‹#›</a:t>
            </a:fld>
            <a:endParaRPr lang="en-IN"/>
          </a:p>
        </p:txBody>
      </p:sp>
    </p:spTree>
    <p:extLst>
      <p:ext uri="{BB962C8B-B14F-4D97-AF65-F5344CB8AC3E}">
        <p14:creationId xmlns:p14="http://schemas.microsoft.com/office/powerpoint/2010/main" val="27563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27B6-F5A1-4B7A-7256-B904E501BF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8F08B83-301A-AA6E-7C66-EF04986980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2C49B6-0C7E-D259-8612-30265051E33A}"/>
              </a:ext>
            </a:extLst>
          </p:cNvPr>
          <p:cNvSpPr>
            <a:spLocks noGrp="1"/>
          </p:cNvSpPr>
          <p:nvPr>
            <p:ph type="dt" sz="half" idx="10"/>
          </p:nvPr>
        </p:nvSpPr>
        <p:spPr/>
        <p:txBody>
          <a:bodyPr/>
          <a:lstStyle/>
          <a:p>
            <a:fld id="{561BA655-0988-4005-9ED4-5715C8458BD1}" type="datetimeFigureOut">
              <a:rPr lang="en-IN" smtClean="0"/>
              <a:t>22-10-2025</a:t>
            </a:fld>
            <a:endParaRPr lang="en-IN"/>
          </a:p>
        </p:txBody>
      </p:sp>
      <p:sp>
        <p:nvSpPr>
          <p:cNvPr id="5" name="Footer Placeholder 4">
            <a:extLst>
              <a:ext uri="{FF2B5EF4-FFF2-40B4-BE49-F238E27FC236}">
                <a16:creationId xmlns:a16="http://schemas.microsoft.com/office/drawing/2014/main" id="{DDBDDC8A-B67B-8BC2-846D-5B26727D8B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8C91AF-4856-1806-2B57-D75009A50745}"/>
              </a:ext>
            </a:extLst>
          </p:cNvPr>
          <p:cNvSpPr>
            <a:spLocks noGrp="1"/>
          </p:cNvSpPr>
          <p:nvPr>
            <p:ph type="sldNum" sz="quarter" idx="12"/>
          </p:nvPr>
        </p:nvSpPr>
        <p:spPr/>
        <p:txBody>
          <a:bodyPr/>
          <a:lstStyle/>
          <a:p>
            <a:fld id="{6C73ED5C-9AB0-4F07-8228-9AB49C714BDE}" type="slidenum">
              <a:rPr lang="en-IN" smtClean="0"/>
              <a:t>‹#›</a:t>
            </a:fld>
            <a:endParaRPr lang="en-IN"/>
          </a:p>
        </p:txBody>
      </p:sp>
    </p:spTree>
    <p:extLst>
      <p:ext uri="{BB962C8B-B14F-4D97-AF65-F5344CB8AC3E}">
        <p14:creationId xmlns:p14="http://schemas.microsoft.com/office/powerpoint/2010/main" val="181306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5A91-09D0-5E20-E824-4A48F1C569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470050-14DD-5901-AB13-BEE443AA80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A811BC-E056-42DA-B372-B3C0ED2474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24B3B67-B3DF-51CF-B927-150CC9928F90}"/>
              </a:ext>
            </a:extLst>
          </p:cNvPr>
          <p:cNvSpPr>
            <a:spLocks noGrp="1"/>
          </p:cNvSpPr>
          <p:nvPr>
            <p:ph type="dt" sz="half" idx="10"/>
          </p:nvPr>
        </p:nvSpPr>
        <p:spPr/>
        <p:txBody>
          <a:bodyPr/>
          <a:lstStyle/>
          <a:p>
            <a:fld id="{561BA655-0988-4005-9ED4-5715C8458BD1}" type="datetimeFigureOut">
              <a:rPr lang="en-IN" smtClean="0"/>
              <a:t>22-10-2025</a:t>
            </a:fld>
            <a:endParaRPr lang="en-IN"/>
          </a:p>
        </p:txBody>
      </p:sp>
      <p:sp>
        <p:nvSpPr>
          <p:cNvPr id="6" name="Footer Placeholder 5">
            <a:extLst>
              <a:ext uri="{FF2B5EF4-FFF2-40B4-BE49-F238E27FC236}">
                <a16:creationId xmlns:a16="http://schemas.microsoft.com/office/drawing/2014/main" id="{5D56AD38-E372-E336-628B-1544EC13CF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D503CF-4FCC-D71C-0FB6-81C95C79C27B}"/>
              </a:ext>
            </a:extLst>
          </p:cNvPr>
          <p:cNvSpPr>
            <a:spLocks noGrp="1"/>
          </p:cNvSpPr>
          <p:nvPr>
            <p:ph type="sldNum" sz="quarter" idx="12"/>
          </p:nvPr>
        </p:nvSpPr>
        <p:spPr/>
        <p:txBody>
          <a:bodyPr/>
          <a:lstStyle/>
          <a:p>
            <a:fld id="{6C73ED5C-9AB0-4F07-8228-9AB49C714BDE}" type="slidenum">
              <a:rPr lang="en-IN" smtClean="0"/>
              <a:t>‹#›</a:t>
            </a:fld>
            <a:endParaRPr lang="en-IN"/>
          </a:p>
        </p:txBody>
      </p:sp>
    </p:spTree>
    <p:extLst>
      <p:ext uri="{BB962C8B-B14F-4D97-AF65-F5344CB8AC3E}">
        <p14:creationId xmlns:p14="http://schemas.microsoft.com/office/powerpoint/2010/main" val="745785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E5A1-CDAD-4B2E-8710-61118F5894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EE6B18-E829-6501-91F9-ECF3CE9277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95EC7B-7457-7133-AD98-70506835BD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BBED51-8228-8C27-E457-D85336AEDF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4C9DC7-62D7-0630-4F89-7D51615967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9E794F0-83A5-5170-BFB8-C3AD6B8D2CB0}"/>
              </a:ext>
            </a:extLst>
          </p:cNvPr>
          <p:cNvSpPr>
            <a:spLocks noGrp="1"/>
          </p:cNvSpPr>
          <p:nvPr>
            <p:ph type="dt" sz="half" idx="10"/>
          </p:nvPr>
        </p:nvSpPr>
        <p:spPr/>
        <p:txBody>
          <a:bodyPr/>
          <a:lstStyle/>
          <a:p>
            <a:fld id="{561BA655-0988-4005-9ED4-5715C8458BD1}" type="datetimeFigureOut">
              <a:rPr lang="en-IN" smtClean="0"/>
              <a:t>22-10-2025</a:t>
            </a:fld>
            <a:endParaRPr lang="en-IN"/>
          </a:p>
        </p:txBody>
      </p:sp>
      <p:sp>
        <p:nvSpPr>
          <p:cNvPr id="8" name="Footer Placeholder 7">
            <a:extLst>
              <a:ext uri="{FF2B5EF4-FFF2-40B4-BE49-F238E27FC236}">
                <a16:creationId xmlns:a16="http://schemas.microsoft.com/office/drawing/2014/main" id="{AFF0443A-A5AF-6F76-80FF-D580A6C6F8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E37C58-1A9C-9C02-4987-A3B6B4C81C91}"/>
              </a:ext>
            </a:extLst>
          </p:cNvPr>
          <p:cNvSpPr>
            <a:spLocks noGrp="1"/>
          </p:cNvSpPr>
          <p:nvPr>
            <p:ph type="sldNum" sz="quarter" idx="12"/>
          </p:nvPr>
        </p:nvSpPr>
        <p:spPr/>
        <p:txBody>
          <a:bodyPr/>
          <a:lstStyle/>
          <a:p>
            <a:fld id="{6C73ED5C-9AB0-4F07-8228-9AB49C714BDE}" type="slidenum">
              <a:rPr lang="en-IN" smtClean="0"/>
              <a:t>‹#›</a:t>
            </a:fld>
            <a:endParaRPr lang="en-IN"/>
          </a:p>
        </p:txBody>
      </p:sp>
    </p:spTree>
    <p:extLst>
      <p:ext uri="{BB962C8B-B14F-4D97-AF65-F5344CB8AC3E}">
        <p14:creationId xmlns:p14="http://schemas.microsoft.com/office/powerpoint/2010/main" val="1926733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7CB7E-D262-A83F-FA4E-E35BC8FBC2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994E80-1AAE-DA43-2991-50C60DA1EB93}"/>
              </a:ext>
            </a:extLst>
          </p:cNvPr>
          <p:cNvSpPr>
            <a:spLocks noGrp="1"/>
          </p:cNvSpPr>
          <p:nvPr>
            <p:ph type="dt" sz="half" idx="10"/>
          </p:nvPr>
        </p:nvSpPr>
        <p:spPr/>
        <p:txBody>
          <a:bodyPr/>
          <a:lstStyle/>
          <a:p>
            <a:fld id="{561BA655-0988-4005-9ED4-5715C8458BD1}" type="datetimeFigureOut">
              <a:rPr lang="en-IN" smtClean="0"/>
              <a:t>22-10-2025</a:t>
            </a:fld>
            <a:endParaRPr lang="en-IN"/>
          </a:p>
        </p:txBody>
      </p:sp>
      <p:sp>
        <p:nvSpPr>
          <p:cNvPr id="4" name="Footer Placeholder 3">
            <a:extLst>
              <a:ext uri="{FF2B5EF4-FFF2-40B4-BE49-F238E27FC236}">
                <a16:creationId xmlns:a16="http://schemas.microsoft.com/office/drawing/2014/main" id="{8C068BAC-B9AC-765B-C62A-3DA47BC6C26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46E1BF-94E1-8A2F-B1FE-7F03B4D0925D}"/>
              </a:ext>
            </a:extLst>
          </p:cNvPr>
          <p:cNvSpPr>
            <a:spLocks noGrp="1"/>
          </p:cNvSpPr>
          <p:nvPr>
            <p:ph type="sldNum" sz="quarter" idx="12"/>
          </p:nvPr>
        </p:nvSpPr>
        <p:spPr/>
        <p:txBody>
          <a:bodyPr/>
          <a:lstStyle/>
          <a:p>
            <a:fld id="{6C73ED5C-9AB0-4F07-8228-9AB49C714BDE}" type="slidenum">
              <a:rPr lang="en-IN" smtClean="0"/>
              <a:t>‹#›</a:t>
            </a:fld>
            <a:endParaRPr lang="en-IN"/>
          </a:p>
        </p:txBody>
      </p:sp>
    </p:spTree>
    <p:extLst>
      <p:ext uri="{BB962C8B-B14F-4D97-AF65-F5344CB8AC3E}">
        <p14:creationId xmlns:p14="http://schemas.microsoft.com/office/powerpoint/2010/main" val="3983905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289EEB-644F-2007-8A59-5688E06715D7}"/>
              </a:ext>
            </a:extLst>
          </p:cNvPr>
          <p:cNvSpPr>
            <a:spLocks noGrp="1"/>
          </p:cNvSpPr>
          <p:nvPr>
            <p:ph type="dt" sz="half" idx="10"/>
          </p:nvPr>
        </p:nvSpPr>
        <p:spPr/>
        <p:txBody>
          <a:bodyPr/>
          <a:lstStyle/>
          <a:p>
            <a:fld id="{561BA655-0988-4005-9ED4-5715C8458BD1}" type="datetimeFigureOut">
              <a:rPr lang="en-IN" smtClean="0"/>
              <a:t>22-10-2025</a:t>
            </a:fld>
            <a:endParaRPr lang="en-IN"/>
          </a:p>
        </p:txBody>
      </p:sp>
      <p:sp>
        <p:nvSpPr>
          <p:cNvPr id="3" name="Footer Placeholder 2">
            <a:extLst>
              <a:ext uri="{FF2B5EF4-FFF2-40B4-BE49-F238E27FC236}">
                <a16:creationId xmlns:a16="http://schemas.microsoft.com/office/drawing/2014/main" id="{10314FE9-1217-87CB-F9E1-2785509100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BF84CB-EED2-789A-9436-B7FCFC87F390}"/>
              </a:ext>
            </a:extLst>
          </p:cNvPr>
          <p:cNvSpPr>
            <a:spLocks noGrp="1"/>
          </p:cNvSpPr>
          <p:nvPr>
            <p:ph type="sldNum" sz="quarter" idx="12"/>
          </p:nvPr>
        </p:nvSpPr>
        <p:spPr/>
        <p:txBody>
          <a:bodyPr/>
          <a:lstStyle/>
          <a:p>
            <a:fld id="{6C73ED5C-9AB0-4F07-8228-9AB49C714BDE}" type="slidenum">
              <a:rPr lang="en-IN" smtClean="0"/>
              <a:t>‹#›</a:t>
            </a:fld>
            <a:endParaRPr lang="en-IN"/>
          </a:p>
        </p:txBody>
      </p:sp>
    </p:spTree>
    <p:extLst>
      <p:ext uri="{BB962C8B-B14F-4D97-AF65-F5344CB8AC3E}">
        <p14:creationId xmlns:p14="http://schemas.microsoft.com/office/powerpoint/2010/main" val="1546333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C3029-7859-2E1B-6177-455EEAE606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2D0998-0EF6-2D23-9B49-A9DD8A829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82C825-F23D-87AB-0C4B-E4A57AB8A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BB0C09-6FC7-9395-537C-536461E698D1}"/>
              </a:ext>
            </a:extLst>
          </p:cNvPr>
          <p:cNvSpPr>
            <a:spLocks noGrp="1"/>
          </p:cNvSpPr>
          <p:nvPr>
            <p:ph type="dt" sz="half" idx="10"/>
          </p:nvPr>
        </p:nvSpPr>
        <p:spPr/>
        <p:txBody>
          <a:bodyPr/>
          <a:lstStyle/>
          <a:p>
            <a:fld id="{561BA655-0988-4005-9ED4-5715C8458BD1}" type="datetimeFigureOut">
              <a:rPr lang="en-IN" smtClean="0"/>
              <a:t>22-10-2025</a:t>
            </a:fld>
            <a:endParaRPr lang="en-IN"/>
          </a:p>
        </p:txBody>
      </p:sp>
      <p:sp>
        <p:nvSpPr>
          <p:cNvPr id="6" name="Footer Placeholder 5">
            <a:extLst>
              <a:ext uri="{FF2B5EF4-FFF2-40B4-BE49-F238E27FC236}">
                <a16:creationId xmlns:a16="http://schemas.microsoft.com/office/drawing/2014/main" id="{1F50E661-82FE-DAE1-0E3F-7AEB3805C3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B081AF-4AB2-CEC0-32FA-0867497334F9}"/>
              </a:ext>
            </a:extLst>
          </p:cNvPr>
          <p:cNvSpPr>
            <a:spLocks noGrp="1"/>
          </p:cNvSpPr>
          <p:nvPr>
            <p:ph type="sldNum" sz="quarter" idx="12"/>
          </p:nvPr>
        </p:nvSpPr>
        <p:spPr/>
        <p:txBody>
          <a:bodyPr/>
          <a:lstStyle/>
          <a:p>
            <a:fld id="{6C73ED5C-9AB0-4F07-8228-9AB49C714BDE}" type="slidenum">
              <a:rPr lang="en-IN" smtClean="0"/>
              <a:t>‹#›</a:t>
            </a:fld>
            <a:endParaRPr lang="en-IN"/>
          </a:p>
        </p:txBody>
      </p:sp>
    </p:spTree>
    <p:extLst>
      <p:ext uri="{BB962C8B-B14F-4D97-AF65-F5344CB8AC3E}">
        <p14:creationId xmlns:p14="http://schemas.microsoft.com/office/powerpoint/2010/main" val="3650310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F954-6EF9-B229-B907-4740E6DF79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1BFB780-D44B-3492-813A-61FE240720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2DB59FF-35BD-0FE0-2510-D076C8FA2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4D3893-5A54-DC7D-79D0-09ACD7148919}"/>
              </a:ext>
            </a:extLst>
          </p:cNvPr>
          <p:cNvSpPr>
            <a:spLocks noGrp="1"/>
          </p:cNvSpPr>
          <p:nvPr>
            <p:ph type="dt" sz="half" idx="10"/>
          </p:nvPr>
        </p:nvSpPr>
        <p:spPr/>
        <p:txBody>
          <a:bodyPr/>
          <a:lstStyle/>
          <a:p>
            <a:fld id="{561BA655-0988-4005-9ED4-5715C8458BD1}" type="datetimeFigureOut">
              <a:rPr lang="en-IN" smtClean="0"/>
              <a:t>22-10-2025</a:t>
            </a:fld>
            <a:endParaRPr lang="en-IN"/>
          </a:p>
        </p:txBody>
      </p:sp>
      <p:sp>
        <p:nvSpPr>
          <p:cNvPr id="6" name="Footer Placeholder 5">
            <a:extLst>
              <a:ext uri="{FF2B5EF4-FFF2-40B4-BE49-F238E27FC236}">
                <a16:creationId xmlns:a16="http://schemas.microsoft.com/office/drawing/2014/main" id="{95A10868-588A-A2FC-CFED-7D6D9D761F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DBDBBF-750C-DC61-CF51-FEA1E6FA2BAE}"/>
              </a:ext>
            </a:extLst>
          </p:cNvPr>
          <p:cNvSpPr>
            <a:spLocks noGrp="1"/>
          </p:cNvSpPr>
          <p:nvPr>
            <p:ph type="sldNum" sz="quarter" idx="12"/>
          </p:nvPr>
        </p:nvSpPr>
        <p:spPr/>
        <p:txBody>
          <a:bodyPr/>
          <a:lstStyle/>
          <a:p>
            <a:fld id="{6C73ED5C-9AB0-4F07-8228-9AB49C714BDE}" type="slidenum">
              <a:rPr lang="en-IN" smtClean="0"/>
              <a:t>‹#›</a:t>
            </a:fld>
            <a:endParaRPr lang="en-IN"/>
          </a:p>
        </p:txBody>
      </p:sp>
    </p:spTree>
    <p:extLst>
      <p:ext uri="{BB962C8B-B14F-4D97-AF65-F5344CB8AC3E}">
        <p14:creationId xmlns:p14="http://schemas.microsoft.com/office/powerpoint/2010/main" val="2590458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9839AB-AD19-D57A-1D77-7C2C880A44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DBB7C2-955E-6415-33A9-2D510EA050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9F52D3-FC2C-922D-0B5C-F2D60F2445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BA655-0988-4005-9ED4-5715C8458BD1}" type="datetimeFigureOut">
              <a:rPr lang="en-IN" smtClean="0"/>
              <a:t>22-10-2025</a:t>
            </a:fld>
            <a:endParaRPr lang="en-IN"/>
          </a:p>
        </p:txBody>
      </p:sp>
      <p:sp>
        <p:nvSpPr>
          <p:cNvPr id="5" name="Footer Placeholder 4">
            <a:extLst>
              <a:ext uri="{FF2B5EF4-FFF2-40B4-BE49-F238E27FC236}">
                <a16:creationId xmlns:a16="http://schemas.microsoft.com/office/drawing/2014/main" id="{844DB741-CF86-0ECE-506C-8BD417D5B6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7E0C8B-BAA8-E72B-7C34-E1E9428C4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3ED5C-9AB0-4F07-8228-9AB49C714BDE}" type="slidenum">
              <a:rPr lang="en-IN" smtClean="0"/>
              <a:t>‹#›</a:t>
            </a:fld>
            <a:endParaRPr lang="en-IN"/>
          </a:p>
        </p:txBody>
      </p:sp>
    </p:spTree>
    <p:extLst>
      <p:ext uri="{BB962C8B-B14F-4D97-AF65-F5344CB8AC3E}">
        <p14:creationId xmlns:p14="http://schemas.microsoft.com/office/powerpoint/2010/main" val="1838638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010216"/>
            <a:ext cx="712407" cy="229752"/>
          </a:xfrm>
          <a:custGeom>
            <a:avLst/>
            <a:gdLst/>
            <a:ahLst/>
            <a:cxnLst/>
            <a:rect l="l" t="t" r="r" b="b"/>
            <a:pathLst>
              <a:path w="624840" h="253365">
                <a:moveTo>
                  <a:pt x="624839" y="252984"/>
                </a:moveTo>
                <a:lnTo>
                  <a:pt x="0" y="252984"/>
                </a:lnTo>
                <a:lnTo>
                  <a:pt x="0" y="0"/>
                </a:lnTo>
                <a:lnTo>
                  <a:pt x="624839" y="0"/>
                </a:lnTo>
                <a:lnTo>
                  <a:pt x="624839" y="252984"/>
                </a:lnTo>
                <a:close/>
              </a:path>
            </a:pathLst>
          </a:custGeom>
          <a:solidFill>
            <a:srgbClr val="DA1F28"/>
          </a:solidFill>
        </p:spPr>
        <p:txBody>
          <a:bodyPr wrap="square" lIns="0" tIns="0" rIns="0" bIns="0" rtlCol="0"/>
          <a:lstStyle/>
          <a:p>
            <a:endParaRPr sz="1632"/>
          </a:p>
        </p:txBody>
      </p:sp>
      <p:sp>
        <p:nvSpPr>
          <p:cNvPr id="17" name="bg object 17"/>
          <p:cNvSpPr/>
          <p:nvPr/>
        </p:nvSpPr>
        <p:spPr>
          <a:xfrm>
            <a:off x="788860" y="1010216"/>
            <a:ext cx="11402126" cy="229752"/>
          </a:xfrm>
          <a:custGeom>
            <a:avLst/>
            <a:gdLst/>
            <a:ahLst/>
            <a:cxnLst/>
            <a:rect l="l" t="t" r="r" b="b"/>
            <a:pathLst>
              <a:path w="10000615" h="253365">
                <a:moveTo>
                  <a:pt x="10000488" y="252984"/>
                </a:moveTo>
                <a:lnTo>
                  <a:pt x="0" y="252984"/>
                </a:lnTo>
                <a:lnTo>
                  <a:pt x="0" y="0"/>
                </a:lnTo>
                <a:lnTo>
                  <a:pt x="10000488" y="0"/>
                </a:lnTo>
                <a:lnTo>
                  <a:pt x="10000488" y="252984"/>
                </a:lnTo>
                <a:close/>
              </a:path>
            </a:pathLst>
          </a:custGeom>
          <a:solidFill>
            <a:srgbClr val="2DA1BF"/>
          </a:solidFill>
        </p:spPr>
        <p:txBody>
          <a:bodyPr wrap="square" lIns="0" tIns="0" rIns="0" bIns="0" rtlCol="0"/>
          <a:lstStyle/>
          <a:p>
            <a:endParaRPr sz="1632"/>
          </a:p>
        </p:txBody>
      </p:sp>
      <p:sp>
        <p:nvSpPr>
          <p:cNvPr id="18" name="bg object 18"/>
          <p:cNvSpPr/>
          <p:nvPr/>
        </p:nvSpPr>
        <p:spPr>
          <a:xfrm>
            <a:off x="1" y="6438574"/>
            <a:ext cx="12191276" cy="417469"/>
          </a:xfrm>
          <a:custGeom>
            <a:avLst/>
            <a:gdLst/>
            <a:ahLst/>
            <a:cxnLst/>
            <a:rect l="l" t="t" r="r" b="b"/>
            <a:pathLst>
              <a:path w="10692765" h="460375">
                <a:moveTo>
                  <a:pt x="10692384" y="460248"/>
                </a:moveTo>
                <a:lnTo>
                  <a:pt x="0" y="460248"/>
                </a:lnTo>
                <a:lnTo>
                  <a:pt x="0" y="0"/>
                </a:lnTo>
                <a:lnTo>
                  <a:pt x="10692384" y="0"/>
                </a:lnTo>
                <a:lnTo>
                  <a:pt x="10692384" y="460248"/>
                </a:lnTo>
                <a:close/>
              </a:path>
            </a:pathLst>
          </a:custGeom>
          <a:solidFill>
            <a:srgbClr val="00A3C3"/>
          </a:solidFill>
        </p:spPr>
        <p:txBody>
          <a:bodyPr wrap="square" lIns="0" tIns="0" rIns="0" bIns="0" rtlCol="0"/>
          <a:lstStyle/>
          <a:p>
            <a:endParaRPr sz="1632"/>
          </a:p>
        </p:txBody>
      </p:sp>
      <p:pic>
        <p:nvPicPr>
          <p:cNvPr id="19" name="bg object 19"/>
          <p:cNvPicPr/>
          <p:nvPr/>
        </p:nvPicPr>
        <p:blipFill>
          <a:blip r:embed="rId7" cstate="print"/>
          <a:stretch>
            <a:fillRect/>
          </a:stretch>
        </p:blipFill>
        <p:spPr>
          <a:xfrm>
            <a:off x="15638" y="56661"/>
            <a:ext cx="2434346" cy="938353"/>
          </a:xfrm>
          <a:prstGeom prst="rect">
            <a:avLst/>
          </a:prstGeom>
        </p:spPr>
      </p:pic>
      <p:sp>
        <p:nvSpPr>
          <p:cNvPr id="2" name="Holder 2"/>
          <p:cNvSpPr>
            <a:spLocks noGrp="1"/>
          </p:cNvSpPr>
          <p:nvPr>
            <p:ph type="title"/>
          </p:nvPr>
        </p:nvSpPr>
        <p:spPr>
          <a:xfrm>
            <a:off x="5491590" y="311897"/>
            <a:ext cx="1208821" cy="430887"/>
          </a:xfrm>
          <a:prstGeom prst="rect">
            <a:avLst/>
          </a:prstGeom>
        </p:spPr>
        <p:txBody>
          <a:bodyPr wrap="square" lIns="0" tIns="0" rIns="0" bIns="0">
            <a:spAutoFit/>
          </a:bodyPr>
          <a:lstStyle>
            <a:lvl1pPr>
              <a:defRPr sz="2800" b="1" i="0">
                <a:solidFill>
                  <a:srgbClr val="FF0000"/>
                </a:solidFill>
                <a:latin typeface="Cambria"/>
                <a:cs typeface="Cambria"/>
              </a:defRPr>
            </a:lvl1pPr>
          </a:lstStyle>
          <a:p>
            <a:endParaRPr/>
          </a:p>
        </p:txBody>
      </p:sp>
      <p:sp>
        <p:nvSpPr>
          <p:cNvPr id="3" name="Holder 3"/>
          <p:cNvSpPr>
            <a:spLocks noGrp="1"/>
          </p:cNvSpPr>
          <p:nvPr>
            <p:ph type="body" idx="1"/>
          </p:nvPr>
        </p:nvSpPr>
        <p:spPr>
          <a:xfrm>
            <a:off x="710503" y="1489263"/>
            <a:ext cx="10770994" cy="307777"/>
          </a:xfrm>
          <a:prstGeom prst="rect">
            <a:avLst/>
          </a:prstGeom>
        </p:spPr>
        <p:txBody>
          <a:bodyPr wrap="square" lIns="0" tIns="0" rIns="0" bIns="0">
            <a:spAutoFit/>
          </a:bodyPr>
          <a:lstStyle>
            <a:lvl1pPr>
              <a:defRPr sz="2000" b="0" i="0">
                <a:solidFill>
                  <a:schemeClr val="tx1"/>
                </a:solidFill>
                <a:latin typeface="Cambria"/>
                <a:cs typeface="Cambria"/>
              </a:defRPr>
            </a:lvl1pPr>
          </a:lstStyle>
          <a:p>
            <a:endParaRPr/>
          </a:p>
        </p:txBody>
      </p:sp>
      <p:sp>
        <p:nvSpPr>
          <p:cNvPr id="4" name="Holder 4"/>
          <p:cNvSpPr>
            <a:spLocks noGrp="1"/>
          </p:cNvSpPr>
          <p:nvPr>
            <p:ph type="ftr" sz="quarter" idx="5"/>
          </p:nvPr>
        </p:nvSpPr>
        <p:spPr>
          <a:xfrm>
            <a:off x="904715" y="6559159"/>
            <a:ext cx="4528561" cy="223266"/>
          </a:xfrm>
          <a:prstGeom prst="rect">
            <a:avLst/>
          </a:prstGeom>
        </p:spPr>
        <p:txBody>
          <a:bodyPr wrap="square" lIns="0" tIns="0" rIns="0" bIns="0">
            <a:spAutoFit/>
          </a:bodyPr>
          <a:lstStyle>
            <a:lvl1pPr>
              <a:defRPr sz="1451" b="1" i="0">
                <a:solidFill>
                  <a:srgbClr val="A3161D"/>
                </a:solidFill>
                <a:latin typeface="Cambria"/>
                <a:cs typeface="Cambria"/>
              </a:defRPr>
            </a:lvl1pPr>
          </a:lstStyle>
          <a:p>
            <a:pPr marL="11516">
              <a:spcBef>
                <a:spcPts val="14"/>
              </a:spcBef>
            </a:pPr>
            <a:r>
              <a:rPr lang="en-US" spc="-5"/>
              <a:t>INT303</a:t>
            </a:r>
            <a:r>
              <a:rPr lang="en-US" spc="14"/>
              <a:t> </a:t>
            </a:r>
            <a:r>
              <a:rPr lang="en-US" spc="-5"/>
              <a:t>- Data </a:t>
            </a:r>
            <a:r>
              <a:rPr lang="en-US" spc="-14"/>
              <a:t>Warehousing</a:t>
            </a:r>
            <a:r>
              <a:rPr lang="en-US" spc="5"/>
              <a:t> </a:t>
            </a:r>
            <a:r>
              <a:rPr lang="en-US" spc="-5"/>
              <a:t>&amp;</a:t>
            </a:r>
            <a:r>
              <a:rPr lang="en-US" spc="5"/>
              <a:t> </a:t>
            </a:r>
            <a:r>
              <a:rPr lang="en-US" spc="-5"/>
              <a:t>Data</a:t>
            </a:r>
            <a:r>
              <a:rPr lang="en-US"/>
              <a:t> </a:t>
            </a:r>
            <a:r>
              <a:rPr lang="en-US" spc="-5"/>
              <a:t>Mining</a:t>
            </a:r>
            <a:endParaRPr lang="en-US" spc="-5" dirty="0"/>
          </a:p>
        </p:txBody>
      </p:sp>
      <p:sp>
        <p:nvSpPr>
          <p:cNvPr id="5" name="Holder 5"/>
          <p:cNvSpPr>
            <a:spLocks noGrp="1"/>
          </p:cNvSpPr>
          <p:nvPr>
            <p:ph type="dt" sz="half" idx="6"/>
          </p:nvPr>
        </p:nvSpPr>
        <p:spPr>
          <a:xfrm>
            <a:off x="7924520" y="6527412"/>
            <a:ext cx="2657768" cy="223266"/>
          </a:xfrm>
          <a:prstGeom prst="rect">
            <a:avLst/>
          </a:prstGeom>
        </p:spPr>
        <p:txBody>
          <a:bodyPr wrap="square" lIns="0" tIns="0" rIns="0" bIns="0">
            <a:spAutoFit/>
          </a:bodyPr>
          <a:lstStyle>
            <a:lvl1pPr>
              <a:defRPr sz="1451" b="1" i="0">
                <a:solidFill>
                  <a:srgbClr val="A3161D"/>
                </a:solidFill>
                <a:latin typeface="Cambria"/>
                <a:cs typeface="Cambria"/>
              </a:defRPr>
            </a:lvl1pPr>
          </a:lstStyle>
          <a:p>
            <a:pPr marL="11516">
              <a:spcBef>
                <a:spcPts val="14"/>
              </a:spcBef>
            </a:pPr>
            <a:r>
              <a:rPr lang="en-IN" spc="-27"/>
              <a:t>Saturday,</a:t>
            </a:r>
            <a:r>
              <a:rPr lang="en-IN" spc="9"/>
              <a:t> </a:t>
            </a:r>
            <a:r>
              <a:rPr lang="en-IN"/>
              <a:t>26</a:t>
            </a:r>
            <a:r>
              <a:rPr lang="en-IN" spc="-18"/>
              <a:t> </a:t>
            </a:r>
            <a:r>
              <a:rPr lang="en-IN" spc="-14"/>
              <a:t>March</a:t>
            </a:r>
            <a:r>
              <a:rPr lang="en-IN" spc="9"/>
              <a:t> </a:t>
            </a:r>
            <a:r>
              <a:rPr lang="en-IN" spc="-5"/>
              <a:t>2022</a:t>
            </a:r>
            <a:endParaRPr lang="en-IN" spc="-5" dirty="0"/>
          </a:p>
        </p:txBody>
      </p:sp>
      <p:sp>
        <p:nvSpPr>
          <p:cNvPr id="6" name="Holder 6"/>
          <p:cNvSpPr>
            <a:spLocks noGrp="1"/>
          </p:cNvSpPr>
          <p:nvPr>
            <p:ph type="sldNum" sz="quarter" idx="7"/>
          </p:nvPr>
        </p:nvSpPr>
        <p:spPr>
          <a:xfrm>
            <a:off x="8778240" y="6377939"/>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2863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14589">
        <a:defRPr>
          <a:latin typeface="+mn-lt"/>
          <a:ea typeface="+mn-ea"/>
          <a:cs typeface="+mn-cs"/>
        </a:defRPr>
      </a:lvl2pPr>
      <a:lvl3pPr marL="829178">
        <a:defRPr>
          <a:latin typeface="+mn-lt"/>
          <a:ea typeface="+mn-ea"/>
          <a:cs typeface="+mn-cs"/>
        </a:defRPr>
      </a:lvl3pPr>
      <a:lvl4pPr marL="1243767">
        <a:defRPr>
          <a:latin typeface="+mn-lt"/>
          <a:ea typeface="+mn-ea"/>
          <a:cs typeface="+mn-cs"/>
        </a:defRPr>
      </a:lvl4pPr>
      <a:lvl5pPr marL="1658356">
        <a:defRPr>
          <a:latin typeface="+mn-lt"/>
          <a:ea typeface="+mn-ea"/>
          <a:cs typeface="+mn-cs"/>
        </a:defRPr>
      </a:lvl5pPr>
      <a:lvl6pPr marL="2072945">
        <a:defRPr>
          <a:latin typeface="+mn-lt"/>
          <a:ea typeface="+mn-ea"/>
          <a:cs typeface="+mn-cs"/>
        </a:defRPr>
      </a:lvl6pPr>
      <a:lvl7pPr marL="2487534">
        <a:defRPr>
          <a:latin typeface="+mn-lt"/>
          <a:ea typeface="+mn-ea"/>
          <a:cs typeface="+mn-cs"/>
        </a:defRPr>
      </a:lvl7pPr>
      <a:lvl8pPr marL="2902123">
        <a:defRPr>
          <a:latin typeface="+mn-lt"/>
          <a:ea typeface="+mn-ea"/>
          <a:cs typeface="+mn-cs"/>
        </a:defRPr>
      </a:lvl8pPr>
      <a:lvl9pPr marL="3316712">
        <a:defRPr>
          <a:latin typeface="+mn-lt"/>
          <a:ea typeface="+mn-ea"/>
          <a:cs typeface="+mn-cs"/>
        </a:defRPr>
      </a:lvl9pPr>
    </p:bodyStyle>
    <p:otherStyle>
      <a:lvl1pPr marL="0">
        <a:defRPr>
          <a:latin typeface="+mn-lt"/>
          <a:ea typeface="+mn-ea"/>
          <a:cs typeface="+mn-cs"/>
        </a:defRPr>
      </a:lvl1pPr>
      <a:lvl2pPr marL="414589">
        <a:defRPr>
          <a:latin typeface="+mn-lt"/>
          <a:ea typeface="+mn-ea"/>
          <a:cs typeface="+mn-cs"/>
        </a:defRPr>
      </a:lvl2pPr>
      <a:lvl3pPr marL="829178">
        <a:defRPr>
          <a:latin typeface="+mn-lt"/>
          <a:ea typeface="+mn-ea"/>
          <a:cs typeface="+mn-cs"/>
        </a:defRPr>
      </a:lvl3pPr>
      <a:lvl4pPr marL="1243767">
        <a:defRPr>
          <a:latin typeface="+mn-lt"/>
          <a:ea typeface="+mn-ea"/>
          <a:cs typeface="+mn-cs"/>
        </a:defRPr>
      </a:lvl4pPr>
      <a:lvl5pPr marL="1658356">
        <a:defRPr>
          <a:latin typeface="+mn-lt"/>
          <a:ea typeface="+mn-ea"/>
          <a:cs typeface="+mn-cs"/>
        </a:defRPr>
      </a:lvl5pPr>
      <a:lvl6pPr marL="2072945">
        <a:defRPr>
          <a:latin typeface="+mn-lt"/>
          <a:ea typeface="+mn-ea"/>
          <a:cs typeface="+mn-cs"/>
        </a:defRPr>
      </a:lvl6pPr>
      <a:lvl7pPr marL="2487534">
        <a:defRPr>
          <a:latin typeface="+mn-lt"/>
          <a:ea typeface="+mn-ea"/>
          <a:cs typeface="+mn-cs"/>
        </a:defRPr>
      </a:lvl7pPr>
      <a:lvl8pPr marL="2902123">
        <a:defRPr>
          <a:latin typeface="+mn-lt"/>
          <a:ea typeface="+mn-ea"/>
          <a:cs typeface="+mn-cs"/>
        </a:defRPr>
      </a:lvl8pPr>
      <a:lvl9pPr marL="3316712">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12">
            <a:extLst>
              <a:ext uri="{FF2B5EF4-FFF2-40B4-BE49-F238E27FC236}">
                <a16:creationId xmlns:a16="http://schemas.microsoft.com/office/drawing/2014/main" id="{4333B64F-480F-D34E-BB06-CBB324F10672}"/>
              </a:ext>
            </a:extLst>
          </p:cNvPr>
          <p:cNvSpPr>
            <a:spLocks noGrp="1"/>
          </p:cNvSpPr>
          <p:nvPr>
            <p:ph type="body" idx="1"/>
          </p:nvPr>
        </p:nvSpPr>
        <p:spPr bwMode="auto">
          <a:xfrm>
            <a:off x="787401" y="1465160"/>
            <a:ext cx="10782780" cy="469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7" name="Rectangle 6">
            <a:extLst>
              <a:ext uri="{FF2B5EF4-FFF2-40B4-BE49-F238E27FC236}">
                <a16:creationId xmlns:a16="http://schemas.microsoft.com/office/drawing/2014/main" id="{9D5717B1-01DE-3C46-815E-486929DC3A71}"/>
              </a:ext>
            </a:extLst>
          </p:cNvPr>
          <p:cNvSpPr/>
          <p:nvPr/>
        </p:nvSpPr>
        <p:spPr>
          <a:xfrm>
            <a:off x="-1" y="896717"/>
            <a:ext cx="12192000" cy="32067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lnSpc>
                <a:spcPct val="90000"/>
              </a:lnSpc>
              <a:defRPr/>
            </a:pPr>
            <a:endParaRPr lang="en-US" sz="2025"/>
          </a:p>
        </p:txBody>
      </p:sp>
      <p:sp>
        <p:nvSpPr>
          <p:cNvPr id="8" name="Rectangle 7">
            <a:extLst>
              <a:ext uri="{FF2B5EF4-FFF2-40B4-BE49-F238E27FC236}">
                <a16:creationId xmlns:a16="http://schemas.microsoft.com/office/drawing/2014/main" id="{45932E74-6239-EB45-A51B-99C9B64956E5}"/>
              </a:ext>
            </a:extLst>
          </p:cNvPr>
          <p:cNvSpPr/>
          <p:nvPr/>
        </p:nvSpPr>
        <p:spPr>
          <a:xfrm>
            <a:off x="1" y="1010054"/>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lnSpc>
                <a:spcPct val="90000"/>
              </a:lnSpc>
              <a:defRPr/>
            </a:pPr>
            <a:endParaRPr lang="en-US" sz="2025"/>
          </a:p>
        </p:txBody>
      </p:sp>
      <p:sp>
        <p:nvSpPr>
          <p:cNvPr id="9" name="Rectangle 8">
            <a:extLst>
              <a:ext uri="{FF2B5EF4-FFF2-40B4-BE49-F238E27FC236}">
                <a16:creationId xmlns:a16="http://schemas.microsoft.com/office/drawing/2014/main" id="{A0CEEC0A-4651-074D-9DBF-29A685373E96}"/>
              </a:ext>
            </a:extLst>
          </p:cNvPr>
          <p:cNvSpPr/>
          <p:nvPr/>
        </p:nvSpPr>
        <p:spPr>
          <a:xfrm>
            <a:off x="787400" y="1010054"/>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lnSpc>
                <a:spcPct val="90000"/>
              </a:lnSpc>
              <a:defRPr/>
            </a:pPr>
            <a:endParaRPr lang="en-US" sz="2025">
              <a:solidFill>
                <a:schemeClr val="accent1">
                  <a:lumMod val="75000"/>
                </a:schemeClr>
              </a:solidFill>
            </a:endParaRPr>
          </a:p>
        </p:txBody>
      </p:sp>
      <p:sp>
        <p:nvSpPr>
          <p:cNvPr id="23" name="Slide Number Placeholder 22">
            <a:extLst>
              <a:ext uri="{FF2B5EF4-FFF2-40B4-BE49-F238E27FC236}">
                <a16:creationId xmlns:a16="http://schemas.microsoft.com/office/drawing/2014/main" id="{05F719D8-C720-5A4D-98DD-57D45DE85DDA}"/>
              </a:ext>
            </a:extLst>
          </p:cNvPr>
          <p:cNvSpPr>
            <a:spLocks noGrp="1"/>
          </p:cNvSpPr>
          <p:nvPr>
            <p:ph type="sldNum" sz="quarter" idx="4"/>
          </p:nvPr>
        </p:nvSpPr>
        <p:spPr>
          <a:xfrm>
            <a:off x="1" y="1010792"/>
            <a:ext cx="711200" cy="244475"/>
          </a:xfrm>
          <a:prstGeom prst="rect">
            <a:avLst/>
          </a:prstGeom>
        </p:spPr>
        <p:txBody>
          <a:bodyPr vert="horz" wrap="square" lIns="91440" tIns="45720" rIns="91440" bIns="45720" numCol="1" anchor="ctr" anchorCtr="0" compatLnSpc="1">
            <a:prstTxWarp prst="textNoShape">
              <a:avLst/>
            </a:prstTxWarp>
            <a:normAutofit/>
          </a:bodyPr>
          <a:lstStyle>
            <a:lvl1pPr algn="ctr">
              <a:lnSpc>
                <a:spcPct val="90000"/>
              </a:lnSpc>
              <a:defRPr sz="1400">
                <a:solidFill>
                  <a:srgbClr val="FFFFFF"/>
                </a:solidFill>
              </a:defRPr>
            </a:lvl1pPr>
          </a:lstStyle>
          <a:p>
            <a:pPr>
              <a:defRPr/>
            </a:pPr>
            <a:fld id="{BA2E3CA0-9883-9540-98C5-1942E9569F88}" type="slidenum">
              <a:rPr lang="en-US" altLang="en-US"/>
              <a:pPr>
                <a:defRPr/>
              </a:pPr>
              <a:t>‹#›</a:t>
            </a:fld>
            <a:endParaRPr lang="en-US" altLang="en-US" dirty="0"/>
          </a:p>
        </p:txBody>
      </p:sp>
      <p:sp>
        <p:nvSpPr>
          <p:cNvPr id="1033" name="Title Placeholder 21">
            <a:extLst>
              <a:ext uri="{FF2B5EF4-FFF2-40B4-BE49-F238E27FC236}">
                <a16:creationId xmlns:a16="http://schemas.microsoft.com/office/drawing/2014/main" id="{32009DC9-9FD2-0D42-8988-31B77654CA24}"/>
              </a:ext>
            </a:extLst>
          </p:cNvPr>
          <p:cNvSpPr>
            <a:spLocks noGrp="1"/>
          </p:cNvSpPr>
          <p:nvPr>
            <p:ph type="title"/>
          </p:nvPr>
        </p:nvSpPr>
        <p:spPr bwMode="auto">
          <a:xfrm>
            <a:off x="787399" y="249813"/>
            <a:ext cx="10782780" cy="53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 name="Rectangle 19">
            <a:extLst>
              <a:ext uri="{FF2B5EF4-FFF2-40B4-BE49-F238E27FC236}">
                <a16:creationId xmlns:a16="http://schemas.microsoft.com/office/drawing/2014/main" id="{088306A4-48BB-3344-BB2A-291909DC357E}"/>
              </a:ext>
            </a:extLst>
          </p:cNvPr>
          <p:cNvSpPr>
            <a:spLocks noChangeArrowheads="1"/>
          </p:cNvSpPr>
          <p:nvPr userDrawn="1"/>
        </p:nvSpPr>
        <p:spPr bwMode="auto">
          <a:xfrm>
            <a:off x="1" y="6438901"/>
            <a:ext cx="12192000" cy="419100"/>
          </a:xfrm>
          <a:prstGeom prst="rect">
            <a:avLst/>
          </a:prstGeom>
          <a:solidFill>
            <a:srgbClr val="00A3C4"/>
          </a:solidFill>
          <a:ln w="9525">
            <a:noFill/>
            <a:miter lim="800000"/>
            <a:headEnd/>
            <a:tailEnd/>
          </a:ln>
          <a:effectLst/>
        </p:spPr>
        <p:txBody>
          <a:bodyPr wrap="none" lIns="94596" tIns="47298" rIns="94596" bIns="47298" anchor="ctr"/>
          <a:lstStyle/>
          <a:p>
            <a:pPr eaLnBrk="0" fontAlgn="base" hangingPunct="0">
              <a:spcBef>
                <a:spcPct val="0"/>
              </a:spcBef>
              <a:spcAft>
                <a:spcPct val="0"/>
              </a:spcAft>
              <a:defRPr/>
            </a:pPr>
            <a:endParaRPr lang="en-US" sz="1633" b="1" dirty="0">
              <a:solidFill>
                <a:schemeClr val="accent1">
                  <a:lumMod val="75000"/>
                </a:schemeClr>
              </a:solidFill>
            </a:endParaRPr>
          </a:p>
        </p:txBody>
      </p:sp>
      <p:pic>
        <p:nvPicPr>
          <p:cNvPr id="12" name="Picture 2">
            <a:extLst>
              <a:ext uri="{FF2B5EF4-FFF2-40B4-BE49-F238E27FC236}">
                <a16:creationId xmlns:a16="http://schemas.microsoft.com/office/drawing/2014/main" id="{1E8E70A1-5932-154E-90FB-A2B3704E6E39}"/>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5797" t="8147" r="5255" b="8028"/>
          <a:stretch/>
        </p:blipFill>
        <p:spPr bwMode="auto">
          <a:xfrm>
            <a:off x="859" y="204139"/>
            <a:ext cx="2098980" cy="727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Date Placeholder 13">
            <a:extLst>
              <a:ext uri="{FF2B5EF4-FFF2-40B4-BE49-F238E27FC236}">
                <a16:creationId xmlns:a16="http://schemas.microsoft.com/office/drawing/2014/main" id="{84BDA867-E76A-3949-A90A-07E966AF63FF}"/>
              </a:ext>
            </a:extLst>
          </p:cNvPr>
          <p:cNvSpPr>
            <a:spLocks noGrp="1"/>
          </p:cNvSpPr>
          <p:nvPr>
            <p:ph type="dt" sz="half" idx="2"/>
          </p:nvPr>
        </p:nvSpPr>
        <p:spPr>
          <a:xfrm>
            <a:off x="8619907" y="6484938"/>
            <a:ext cx="3555999" cy="365125"/>
          </a:xfrm>
          <a:prstGeom prst="rect">
            <a:avLst/>
          </a:prstGeom>
        </p:spPr>
        <p:txBody>
          <a:bodyPr vert="horz" anchor="ctr" anchorCtr="0"/>
          <a:lstStyle>
            <a:lvl1pPr algn="r">
              <a:lnSpc>
                <a:spcPct val="90000"/>
              </a:lnSpc>
              <a:defRPr sz="1179" b="1">
                <a:solidFill>
                  <a:schemeClr val="bg1"/>
                </a:solidFill>
                <a:latin typeface="Cambria" panose="02040503050406030204" pitchFamily="18" charset="0"/>
              </a:defRPr>
            </a:lvl1pPr>
            <a:extLst/>
          </a:lstStyle>
          <a:p>
            <a:pPr>
              <a:defRPr/>
            </a:pPr>
            <a:fld id="{4FEE3A75-55F3-E34D-830E-F9B7A6E7CAC1}" type="datetime1">
              <a:rPr lang="en-IN" smtClean="0"/>
              <a:t>22-10-2025</a:t>
            </a:fld>
            <a:endParaRPr lang="en-US" dirty="0"/>
          </a:p>
        </p:txBody>
      </p:sp>
      <p:sp>
        <p:nvSpPr>
          <p:cNvPr id="3" name="Footer Placeholder 2">
            <a:extLst>
              <a:ext uri="{FF2B5EF4-FFF2-40B4-BE49-F238E27FC236}">
                <a16:creationId xmlns:a16="http://schemas.microsoft.com/office/drawing/2014/main" id="{1B5FFBB5-71F6-644A-A8E1-9BDAFCA033B7}"/>
              </a:ext>
            </a:extLst>
          </p:cNvPr>
          <p:cNvSpPr>
            <a:spLocks noGrp="1"/>
          </p:cNvSpPr>
          <p:nvPr>
            <p:ph type="ftr" sz="quarter" idx="3"/>
          </p:nvPr>
        </p:nvSpPr>
        <p:spPr>
          <a:xfrm>
            <a:off x="22054" y="6492876"/>
            <a:ext cx="7228417" cy="365125"/>
          </a:xfrm>
          <a:prstGeom prst="rect">
            <a:avLst/>
          </a:prstGeom>
        </p:spPr>
        <p:txBody>
          <a:bodyPr vert="horz" anchor="ctr"/>
          <a:lstStyle>
            <a:lvl1pPr algn="r">
              <a:lnSpc>
                <a:spcPct val="90000"/>
              </a:lnSpc>
              <a:defRPr sz="1179" b="1">
                <a:solidFill>
                  <a:schemeClr val="bg1"/>
                </a:solidFill>
                <a:latin typeface="Cambria" panose="02040503050406030204" pitchFamily="18" charset="0"/>
              </a:defRPr>
            </a:lvl1pPr>
            <a:extLst/>
          </a:lstStyle>
          <a:p>
            <a:pPr algn="l"/>
            <a:r>
              <a:rPr lang="en-US"/>
              <a:t>INT303-Data Warehousing and Data Mining</a:t>
            </a:r>
            <a:endParaRPr lang="en-US" dirty="0"/>
          </a:p>
        </p:txBody>
      </p:sp>
    </p:spTree>
    <p:extLst>
      <p:ext uri="{BB962C8B-B14F-4D97-AF65-F5344CB8AC3E}">
        <p14:creationId xmlns:p14="http://schemas.microsoft.com/office/powerpoint/2010/main" val="2367283429"/>
      </p:ext>
    </p:extLst>
  </p:cSld>
  <p:clrMap bg1="lt1" tx1="dk1" bg2="lt2" tx2="dk2" accent1="accent1" accent2="accent2" accent3="accent3" accent4="accent4" accent5="accent5" accent6="accent6" hlink="hlink" folHlink="folHlink"/>
  <p:sldLayoutIdLst>
    <p:sldLayoutId id="2147483667" r:id="rId1"/>
  </p:sldLayoutIdLst>
  <p:transition>
    <p:zoom/>
  </p:transition>
  <p:hf hdr="0" dt="0"/>
  <p:txStyles>
    <p:titleStyle>
      <a:lvl1pPr algn="ctr" rtl="0" eaLnBrk="1" fontAlgn="base" hangingPunct="1">
        <a:spcBef>
          <a:spcPct val="0"/>
        </a:spcBef>
        <a:spcAft>
          <a:spcPct val="0"/>
        </a:spcAft>
        <a:defRPr sz="2540" b="1" kern="1200">
          <a:solidFill>
            <a:srgbClr val="FF0000"/>
          </a:solidFill>
          <a:latin typeface="+mj-lt"/>
          <a:ea typeface="+mj-ea"/>
          <a:cs typeface="+mj-cs"/>
        </a:defRPr>
      </a:lvl1pPr>
      <a:lvl2pPr algn="l" rtl="0" eaLnBrk="1" fontAlgn="base" hangingPunct="1">
        <a:spcBef>
          <a:spcPct val="0"/>
        </a:spcBef>
        <a:spcAft>
          <a:spcPct val="0"/>
        </a:spcAft>
        <a:defRPr sz="4100">
          <a:solidFill>
            <a:schemeClr val="tx2"/>
          </a:solidFill>
          <a:latin typeface="Cambria" panose="02040503050406030204" pitchFamily="18" charset="0"/>
        </a:defRPr>
      </a:lvl2pPr>
      <a:lvl3pPr algn="l" rtl="0" eaLnBrk="1" fontAlgn="base" hangingPunct="1">
        <a:spcBef>
          <a:spcPct val="0"/>
        </a:spcBef>
        <a:spcAft>
          <a:spcPct val="0"/>
        </a:spcAft>
        <a:defRPr sz="4100">
          <a:solidFill>
            <a:schemeClr val="tx2"/>
          </a:solidFill>
          <a:latin typeface="Cambria" panose="02040503050406030204" pitchFamily="18" charset="0"/>
        </a:defRPr>
      </a:lvl3pPr>
      <a:lvl4pPr algn="l" rtl="0" eaLnBrk="1" fontAlgn="base" hangingPunct="1">
        <a:spcBef>
          <a:spcPct val="0"/>
        </a:spcBef>
        <a:spcAft>
          <a:spcPct val="0"/>
        </a:spcAft>
        <a:defRPr sz="4100">
          <a:solidFill>
            <a:schemeClr val="tx2"/>
          </a:solidFill>
          <a:latin typeface="Cambria" panose="02040503050406030204" pitchFamily="18" charset="0"/>
        </a:defRPr>
      </a:lvl4pPr>
      <a:lvl5pPr algn="l" rtl="0" eaLnBrk="1" fontAlgn="base" hangingPunct="1">
        <a:spcBef>
          <a:spcPct val="0"/>
        </a:spcBef>
        <a:spcAft>
          <a:spcPct val="0"/>
        </a:spcAft>
        <a:defRPr sz="4100">
          <a:solidFill>
            <a:schemeClr val="tx2"/>
          </a:solidFill>
          <a:latin typeface="Cambria" panose="02040503050406030204" pitchFamily="18" charset="0"/>
        </a:defRPr>
      </a:lvl5pPr>
      <a:lvl6pPr marL="457191" algn="l" rtl="0" eaLnBrk="1" fontAlgn="base" hangingPunct="1">
        <a:spcBef>
          <a:spcPct val="0"/>
        </a:spcBef>
        <a:spcAft>
          <a:spcPct val="0"/>
        </a:spcAft>
        <a:defRPr sz="4200">
          <a:solidFill>
            <a:schemeClr val="tx2"/>
          </a:solidFill>
          <a:latin typeface="Tw Cen MT" panose="020B0602020104020603" pitchFamily="34" charset="77"/>
        </a:defRPr>
      </a:lvl6pPr>
      <a:lvl7pPr marL="914381" algn="l" rtl="0" eaLnBrk="1" fontAlgn="base" hangingPunct="1">
        <a:spcBef>
          <a:spcPct val="0"/>
        </a:spcBef>
        <a:spcAft>
          <a:spcPct val="0"/>
        </a:spcAft>
        <a:defRPr sz="4200">
          <a:solidFill>
            <a:schemeClr val="tx2"/>
          </a:solidFill>
          <a:latin typeface="Tw Cen MT" panose="020B0602020104020603" pitchFamily="34" charset="77"/>
        </a:defRPr>
      </a:lvl7pPr>
      <a:lvl8pPr marL="1371573" algn="l" rtl="0" eaLnBrk="1" fontAlgn="base" hangingPunct="1">
        <a:spcBef>
          <a:spcPct val="0"/>
        </a:spcBef>
        <a:spcAft>
          <a:spcPct val="0"/>
        </a:spcAft>
        <a:defRPr sz="4200">
          <a:solidFill>
            <a:schemeClr val="tx2"/>
          </a:solidFill>
          <a:latin typeface="Tw Cen MT" panose="020B0602020104020603" pitchFamily="34" charset="77"/>
        </a:defRPr>
      </a:lvl8pPr>
      <a:lvl9pPr marL="1828763" algn="l" rtl="0" eaLnBrk="1" fontAlgn="base" hangingPunct="1">
        <a:spcBef>
          <a:spcPct val="0"/>
        </a:spcBef>
        <a:spcAft>
          <a:spcPct val="0"/>
        </a:spcAft>
        <a:defRPr sz="4200">
          <a:solidFill>
            <a:schemeClr val="tx2"/>
          </a:solidFill>
          <a:latin typeface="Tw Cen MT" panose="020B0602020104020603" pitchFamily="34" charset="77"/>
        </a:defRPr>
      </a:lvl9pPr>
      <a:extLst/>
    </p:titleStyle>
    <p:bodyStyle>
      <a:lvl1pPr marL="317490" indent="-317490" algn="l" rtl="0" eaLnBrk="1" fontAlgn="base" hangingPunct="1">
        <a:spcBef>
          <a:spcPts val="544"/>
        </a:spcBef>
        <a:spcAft>
          <a:spcPts val="544"/>
        </a:spcAft>
        <a:buClr>
          <a:schemeClr val="accent2"/>
        </a:buClr>
        <a:buSzPct val="60000"/>
        <a:buFont typeface="Wingdings" pitchFamily="2" charset="2"/>
        <a:buChar char=""/>
        <a:defRPr sz="1814" kern="1200">
          <a:solidFill>
            <a:schemeClr val="tx1"/>
          </a:solidFill>
          <a:latin typeface="+mn-lt"/>
          <a:ea typeface="+mn-ea"/>
          <a:cs typeface="+mn-cs"/>
        </a:defRPr>
      </a:lvl1pPr>
      <a:lvl2pPr marL="638154" indent="-271454" algn="l" rtl="0" eaLnBrk="1" fontAlgn="base" hangingPunct="1">
        <a:spcBef>
          <a:spcPts val="544"/>
        </a:spcBef>
        <a:spcAft>
          <a:spcPts val="544"/>
        </a:spcAft>
        <a:buClr>
          <a:schemeClr val="accent1"/>
        </a:buClr>
        <a:buSzPct val="70000"/>
        <a:buFont typeface="Wingdings 2" pitchFamily="2" charset="2"/>
        <a:buChar char=""/>
        <a:defRPr sz="1814" kern="1200">
          <a:solidFill>
            <a:schemeClr val="tx1"/>
          </a:solidFill>
          <a:latin typeface="+mn-lt"/>
          <a:ea typeface="+mn-ea"/>
          <a:cs typeface="+mn-cs"/>
        </a:defRPr>
      </a:lvl2pPr>
      <a:lvl3pPr marL="914370" indent="-228593" algn="l" rtl="0" eaLnBrk="1" fontAlgn="base" hangingPunct="1">
        <a:spcBef>
          <a:spcPts val="544"/>
        </a:spcBef>
        <a:spcAft>
          <a:spcPts val="544"/>
        </a:spcAft>
        <a:buClr>
          <a:schemeClr val="accent2"/>
        </a:buClr>
        <a:buSzPct val="75000"/>
        <a:buFont typeface="Wingdings" pitchFamily="2" charset="2"/>
        <a:buChar char=""/>
        <a:defRPr sz="1814" kern="1200">
          <a:solidFill>
            <a:schemeClr val="tx1"/>
          </a:solidFill>
          <a:latin typeface="+mn-lt"/>
          <a:ea typeface="+mn-ea"/>
          <a:cs typeface="+mn-cs"/>
        </a:defRPr>
      </a:lvl3pPr>
      <a:lvl4pPr marL="1371555" indent="-228593" algn="l" rtl="0" eaLnBrk="1" fontAlgn="base" hangingPunct="1">
        <a:spcBef>
          <a:spcPts val="544"/>
        </a:spcBef>
        <a:spcAft>
          <a:spcPts val="544"/>
        </a:spcAft>
        <a:buClr>
          <a:srgbClr val="EB641B"/>
        </a:buClr>
        <a:buSzPct val="75000"/>
        <a:buFont typeface="Wingdings" pitchFamily="2" charset="2"/>
        <a:buChar char=""/>
        <a:defRPr sz="1814" kern="1200">
          <a:solidFill>
            <a:schemeClr val="tx1"/>
          </a:solidFill>
          <a:latin typeface="+mn-lt"/>
          <a:ea typeface="+mn-ea"/>
          <a:cs typeface="+mn-cs"/>
        </a:defRPr>
      </a:lvl4pPr>
      <a:lvl5pPr marL="1828741" indent="-228593" algn="l" rtl="0" eaLnBrk="1" fontAlgn="base" hangingPunct="1">
        <a:spcBef>
          <a:spcPts val="544"/>
        </a:spcBef>
        <a:spcAft>
          <a:spcPts val="544"/>
        </a:spcAft>
        <a:buClr>
          <a:srgbClr val="39639D"/>
        </a:buClr>
        <a:buSzPct val="65000"/>
        <a:buFont typeface="Wingdings" pitchFamily="2" charset="2"/>
        <a:buChar char=""/>
        <a:defRPr sz="1814" kern="1200">
          <a:solidFill>
            <a:schemeClr val="tx1"/>
          </a:solidFill>
          <a:latin typeface="+mn-lt"/>
          <a:ea typeface="+mn-ea"/>
          <a:cs typeface="+mn-cs"/>
        </a:defRPr>
      </a:lvl5pPr>
      <a:lvl6pPr marL="2103077" indent="-228596"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392" indent="-228596"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07" indent="-228596"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22" indent="-228596"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191" algn="l" rtl="0" eaLnBrk="1" hangingPunct="1">
        <a:defRPr kern="1200">
          <a:solidFill>
            <a:schemeClr val="tx1"/>
          </a:solidFill>
          <a:latin typeface="+mn-lt"/>
          <a:ea typeface="+mn-ea"/>
          <a:cs typeface="+mn-cs"/>
        </a:defRPr>
      </a:lvl2pPr>
      <a:lvl3pPr marL="914381" algn="l" rtl="0" eaLnBrk="1" hangingPunct="1">
        <a:defRPr kern="1200">
          <a:solidFill>
            <a:schemeClr val="tx1"/>
          </a:solidFill>
          <a:latin typeface="+mn-lt"/>
          <a:ea typeface="+mn-ea"/>
          <a:cs typeface="+mn-cs"/>
        </a:defRPr>
      </a:lvl3pPr>
      <a:lvl4pPr marL="1371573" algn="l" rtl="0" eaLnBrk="1" hangingPunct="1">
        <a:defRPr kern="1200">
          <a:solidFill>
            <a:schemeClr val="tx1"/>
          </a:solidFill>
          <a:latin typeface="+mn-lt"/>
          <a:ea typeface="+mn-ea"/>
          <a:cs typeface="+mn-cs"/>
        </a:defRPr>
      </a:lvl4pPr>
      <a:lvl5pPr marL="1828763" algn="l" rtl="0" eaLnBrk="1" hangingPunct="1">
        <a:defRPr kern="1200">
          <a:solidFill>
            <a:schemeClr val="tx1"/>
          </a:solidFill>
          <a:latin typeface="+mn-lt"/>
          <a:ea typeface="+mn-ea"/>
          <a:cs typeface="+mn-cs"/>
        </a:defRPr>
      </a:lvl5pPr>
      <a:lvl6pPr marL="2285954" algn="l" rtl="0" eaLnBrk="1" hangingPunct="1">
        <a:defRPr kern="1200">
          <a:solidFill>
            <a:schemeClr val="tx1"/>
          </a:solidFill>
          <a:latin typeface="+mn-lt"/>
          <a:ea typeface="+mn-ea"/>
          <a:cs typeface="+mn-cs"/>
        </a:defRPr>
      </a:lvl6pPr>
      <a:lvl7pPr marL="2743144" algn="l" rtl="0" eaLnBrk="1" hangingPunct="1">
        <a:defRPr kern="1200">
          <a:solidFill>
            <a:schemeClr val="tx1"/>
          </a:solidFill>
          <a:latin typeface="+mn-lt"/>
          <a:ea typeface="+mn-ea"/>
          <a:cs typeface="+mn-cs"/>
        </a:defRPr>
      </a:lvl7pPr>
      <a:lvl8pPr marL="3200337" algn="l" rtl="0" eaLnBrk="1" hangingPunct="1">
        <a:defRPr kern="1200">
          <a:solidFill>
            <a:schemeClr val="tx1"/>
          </a:solidFill>
          <a:latin typeface="+mn-lt"/>
          <a:ea typeface="+mn-ea"/>
          <a:cs typeface="+mn-cs"/>
        </a:defRPr>
      </a:lvl8pPr>
      <a:lvl9pPr marL="3657527"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taaspirant.com/hierarchical-clustering-algorithm/"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jpe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jpeg"/><Relationship Id="rId2"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14.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hyperlink" Target="https://medium.com/data-science-collective/local-outlier-factor-lof-explained-2679ae6ce993" TargetMode="External"/><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AD3C-F902-3C54-F121-21ECA4DCB7A5}"/>
              </a:ext>
            </a:extLst>
          </p:cNvPr>
          <p:cNvSpPr>
            <a:spLocks noGrp="1"/>
          </p:cNvSpPr>
          <p:nvPr>
            <p:ph type="ctrTitle"/>
          </p:nvPr>
        </p:nvSpPr>
        <p:spPr>
          <a:xfrm>
            <a:off x="1524000" y="1122363"/>
            <a:ext cx="8126186" cy="1245280"/>
          </a:xfrm>
        </p:spPr>
        <p:txBody>
          <a:bodyPr/>
          <a:lstStyle/>
          <a:p>
            <a:r>
              <a:rPr lang="en-IN" b="1" dirty="0"/>
              <a:t>UNIT - IV</a:t>
            </a:r>
            <a:endParaRPr lang="en-IN" dirty="0"/>
          </a:p>
        </p:txBody>
      </p:sp>
      <p:sp>
        <p:nvSpPr>
          <p:cNvPr id="3" name="Subtitle 2">
            <a:extLst>
              <a:ext uri="{FF2B5EF4-FFF2-40B4-BE49-F238E27FC236}">
                <a16:creationId xmlns:a16="http://schemas.microsoft.com/office/drawing/2014/main" id="{D3DB4121-C1E4-E915-7E28-2947FAE854F3}"/>
              </a:ext>
            </a:extLst>
          </p:cNvPr>
          <p:cNvSpPr>
            <a:spLocks noGrp="1"/>
          </p:cNvSpPr>
          <p:nvPr>
            <p:ph type="subTitle" idx="1"/>
          </p:nvPr>
        </p:nvSpPr>
        <p:spPr>
          <a:xfrm>
            <a:off x="1270907" y="2712131"/>
            <a:ext cx="9144000" cy="1655762"/>
          </a:xfrm>
        </p:spPr>
        <p:txBody>
          <a:bodyPr>
            <a:normAutofit lnSpcReduction="10000"/>
          </a:bodyPr>
          <a:lstStyle/>
          <a:p>
            <a:r>
              <a:rPr lang="en-IN" b="1" dirty="0"/>
              <a:t>Clustering:</a:t>
            </a:r>
            <a:r>
              <a:rPr lang="en-IN" dirty="0"/>
              <a:t> Average Linkage - BIRCH - CURE - Expectation-Maximization, Ward’s Algorithm - Minimum Spanning Tree Clustering - DBSCAN - </a:t>
            </a:r>
            <a:r>
              <a:rPr lang="en-IN" b="1" dirty="0"/>
              <a:t>Evaluation of clustering.</a:t>
            </a:r>
            <a:r>
              <a:rPr lang="en-IN" dirty="0"/>
              <a:t> Outlier Analysis: Introduction - Extreme Value Analysis - Probabilistic Models Clustering for Outlier Detection – Distance Based Outlier Detection - Density-Based Methods </a:t>
            </a:r>
          </a:p>
          <a:p>
            <a:endParaRPr lang="en-IN" dirty="0"/>
          </a:p>
          <a:p>
            <a:endParaRPr lang="en-IN" dirty="0"/>
          </a:p>
        </p:txBody>
      </p:sp>
      <p:pic>
        <p:nvPicPr>
          <p:cNvPr id="1033" name="Picture 8">
            <a:extLst>
              <a:ext uri="{FF2B5EF4-FFF2-40B4-BE49-F238E27FC236}">
                <a16:creationId xmlns:a16="http://schemas.microsoft.com/office/drawing/2014/main" id="{112F69CD-DD41-439F-2190-BB6167FE8A91}"/>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 y="0"/>
            <a:ext cx="3521209" cy="15348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374BF3-F03E-52D7-4DEE-8C437E04E05F}"/>
              </a:ext>
            </a:extLst>
          </p:cNvPr>
          <p:cNvSpPr txBox="1"/>
          <p:nvPr/>
        </p:nvSpPr>
        <p:spPr>
          <a:xfrm>
            <a:off x="473889" y="6175313"/>
            <a:ext cx="6094638" cy="369332"/>
          </a:xfrm>
          <a:prstGeom prst="rect">
            <a:avLst/>
          </a:prstGeom>
          <a:noFill/>
        </p:spPr>
        <p:txBody>
          <a:bodyPr wrap="square">
            <a:spAutoFit/>
          </a:bodyPr>
          <a:lstStyle/>
          <a:p>
            <a:r>
              <a:rPr lang="en-US" dirty="0">
                <a:hlinkClick r:id="rId3"/>
              </a:rPr>
              <a:t>How the Hierarchical Clustering Algorithm Works</a:t>
            </a:r>
            <a:endParaRPr lang="en-IN" dirty="0"/>
          </a:p>
        </p:txBody>
      </p:sp>
    </p:spTree>
    <p:extLst>
      <p:ext uri="{BB962C8B-B14F-4D97-AF65-F5344CB8AC3E}">
        <p14:creationId xmlns:p14="http://schemas.microsoft.com/office/powerpoint/2010/main" val="3528424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EED5-1F18-CC1A-CEB1-BB441045120C}"/>
              </a:ext>
            </a:extLst>
          </p:cNvPr>
          <p:cNvSpPr>
            <a:spLocks noGrp="1"/>
          </p:cNvSpPr>
          <p:nvPr>
            <p:ph type="title"/>
          </p:nvPr>
        </p:nvSpPr>
        <p:spPr>
          <a:xfrm>
            <a:off x="3102664" y="413192"/>
            <a:ext cx="7677402" cy="390748"/>
          </a:xfrm>
        </p:spPr>
        <p:txBody>
          <a:bodyPr/>
          <a:lstStyle/>
          <a:p>
            <a:r>
              <a:rPr lang="en-US" dirty="0"/>
              <a:t>Distance Measures in Algorithmic Methods</a:t>
            </a:r>
            <a:endParaRPr lang="en-IN" dirty="0"/>
          </a:p>
        </p:txBody>
      </p:sp>
      <p:sp>
        <p:nvSpPr>
          <p:cNvPr id="3" name="Text Placeholder 2">
            <a:extLst>
              <a:ext uri="{FF2B5EF4-FFF2-40B4-BE49-F238E27FC236}">
                <a16:creationId xmlns:a16="http://schemas.microsoft.com/office/drawing/2014/main" id="{31F35960-7DF8-4A48-5163-851B93550689}"/>
              </a:ext>
            </a:extLst>
          </p:cNvPr>
          <p:cNvSpPr>
            <a:spLocks noGrp="1"/>
          </p:cNvSpPr>
          <p:nvPr>
            <p:ph type="body" idx="1"/>
          </p:nvPr>
        </p:nvSpPr>
        <p:spPr>
          <a:xfrm>
            <a:off x="710503" y="1489263"/>
            <a:ext cx="10770994" cy="558358"/>
          </a:xfrm>
        </p:spPr>
        <p:txBody>
          <a:bodyPr/>
          <a:lstStyle/>
          <a:p>
            <a:pPr algn="l"/>
            <a:r>
              <a:rPr lang="en-US" b="1" i="0" dirty="0">
                <a:solidFill>
                  <a:srgbClr val="FF0000"/>
                </a:solidFill>
                <a:effectLst/>
                <a:latin typeface="Roboto" panose="02000000000000000000" pitchFamily="2" charset="0"/>
              </a:rPr>
              <a:t>Hierarchical Agglomerative Clustering [HAC - Complete Link]</a:t>
            </a:r>
          </a:p>
          <a:p>
            <a:endParaRPr lang="en-IN" dirty="0"/>
          </a:p>
        </p:txBody>
      </p:sp>
      <p:pic>
        <p:nvPicPr>
          <p:cNvPr id="5" name="Picture 4">
            <a:extLst>
              <a:ext uri="{FF2B5EF4-FFF2-40B4-BE49-F238E27FC236}">
                <a16:creationId xmlns:a16="http://schemas.microsoft.com/office/drawing/2014/main" id="{FE0EA9BF-C2E8-AB83-77FA-B2D876879282}"/>
              </a:ext>
            </a:extLst>
          </p:cNvPr>
          <p:cNvPicPr>
            <a:picLocks noChangeAspect="1"/>
          </p:cNvPicPr>
          <p:nvPr/>
        </p:nvPicPr>
        <p:blipFill>
          <a:blip r:embed="rId2"/>
          <a:stretch>
            <a:fillRect/>
          </a:stretch>
        </p:blipFill>
        <p:spPr>
          <a:xfrm>
            <a:off x="5123233" y="2117994"/>
            <a:ext cx="4061812" cy="1188823"/>
          </a:xfrm>
          <a:prstGeom prst="rect">
            <a:avLst/>
          </a:prstGeom>
        </p:spPr>
      </p:pic>
      <p:pic>
        <p:nvPicPr>
          <p:cNvPr id="7" name="Picture 6">
            <a:extLst>
              <a:ext uri="{FF2B5EF4-FFF2-40B4-BE49-F238E27FC236}">
                <a16:creationId xmlns:a16="http://schemas.microsoft.com/office/drawing/2014/main" id="{69C1D166-3406-89B8-DF32-10B1B4E4689D}"/>
              </a:ext>
            </a:extLst>
          </p:cNvPr>
          <p:cNvPicPr>
            <a:picLocks noChangeAspect="1"/>
          </p:cNvPicPr>
          <p:nvPr/>
        </p:nvPicPr>
        <p:blipFill>
          <a:blip r:embed="rId3"/>
          <a:stretch>
            <a:fillRect/>
          </a:stretch>
        </p:blipFill>
        <p:spPr>
          <a:xfrm>
            <a:off x="6240264" y="3425603"/>
            <a:ext cx="701101" cy="312447"/>
          </a:xfrm>
          <a:prstGeom prst="rect">
            <a:avLst/>
          </a:prstGeom>
        </p:spPr>
      </p:pic>
      <p:pic>
        <p:nvPicPr>
          <p:cNvPr id="9" name="Picture 8">
            <a:extLst>
              <a:ext uri="{FF2B5EF4-FFF2-40B4-BE49-F238E27FC236}">
                <a16:creationId xmlns:a16="http://schemas.microsoft.com/office/drawing/2014/main" id="{8EF08098-FDC4-45FC-C2F5-2E0675E6A1AB}"/>
              </a:ext>
            </a:extLst>
          </p:cNvPr>
          <p:cNvPicPr>
            <a:picLocks noChangeAspect="1"/>
          </p:cNvPicPr>
          <p:nvPr/>
        </p:nvPicPr>
        <p:blipFill>
          <a:blip r:embed="rId4"/>
          <a:stretch>
            <a:fillRect/>
          </a:stretch>
        </p:blipFill>
        <p:spPr>
          <a:xfrm>
            <a:off x="7154139" y="3961964"/>
            <a:ext cx="3467400" cy="2088061"/>
          </a:xfrm>
          <a:prstGeom prst="rect">
            <a:avLst/>
          </a:prstGeom>
        </p:spPr>
      </p:pic>
      <p:pic>
        <p:nvPicPr>
          <p:cNvPr id="11" name="Picture 10">
            <a:extLst>
              <a:ext uri="{FF2B5EF4-FFF2-40B4-BE49-F238E27FC236}">
                <a16:creationId xmlns:a16="http://schemas.microsoft.com/office/drawing/2014/main" id="{B5D2612D-DBE2-EFA5-B4CC-37EA88157B0C}"/>
              </a:ext>
            </a:extLst>
          </p:cNvPr>
          <p:cNvPicPr>
            <a:picLocks noChangeAspect="1"/>
          </p:cNvPicPr>
          <p:nvPr/>
        </p:nvPicPr>
        <p:blipFill>
          <a:blip r:embed="rId5"/>
          <a:stretch>
            <a:fillRect/>
          </a:stretch>
        </p:blipFill>
        <p:spPr>
          <a:xfrm>
            <a:off x="50438" y="2488412"/>
            <a:ext cx="5090601" cy="3467400"/>
          </a:xfrm>
          <a:prstGeom prst="rect">
            <a:avLst/>
          </a:prstGeom>
        </p:spPr>
      </p:pic>
      <p:pic>
        <p:nvPicPr>
          <p:cNvPr id="4" name="Picture 8">
            <a:extLst>
              <a:ext uri="{FF2B5EF4-FFF2-40B4-BE49-F238E27FC236}">
                <a16:creationId xmlns:a16="http://schemas.microsoft.com/office/drawing/2014/main" id="{DA176226-D0E7-9D4C-BB02-EB7C7D17DDE6}"/>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0" y="0"/>
            <a:ext cx="2473780" cy="1078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95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ierarchical Clustering Linkages">
            <a:extLst>
              <a:ext uri="{FF2B5EF4-FFF2-40B4-BE49-F238E27FC236}">
                <a16:creationId xmlns:a16="http://schemas.microsoft.com/office/drawing/2014/main" id="{A3C1CF09-59AB-B7E5-0049-62A0B4CF0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684" y="304400"/>
            <a:ext cx="5607725" cy="606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208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10D7B-FA8B-124A-D4D0-25248E742B79}"/>
              </a:ext>
            </a:extLst>
          </p:cNvPr>
          <p:cNvSpPr>
            <a:spLocks noGrp="1"/>
          </p:cNvSpPr>
          <p:nvPr>
            <p:ph type="title"/>
          </p:nvPr>
        </p:nvSpPr>
        <p:spPr>
          <a:xfrm>
            <a:off x="2989456" y="467032"/>
            <a:ext cx="8130302" cy="390748"/>
          </a:xfrm>
        </p:spPr>
        <p:txBody>
          <a:bodyPr/>
          <a:lstStyle/>
          <a:p>
            <a:r>
              <a:rPr lang="en-US" dirty="0"/>
              <a:t>Distance Measures in Algorithmic Methods</a:t>
            </a:r>
            <a:endParaRPr lang="en-IN" dirty="0"/>
          </a:p>
        </p:txBody>
      </p:sp>
      <p:sp>
        <p:nvSpPr>
          <p:cNvPr id="3" name="Text Placeholder 2">
            <a:extLst>
              <a:ext uri="{FF2B5EF4-FFF2-40B4-BE49-F238E27FC236}">
                <a16:creationId xmlns:a16="http://schemas.microsoft.com/office/drawing/2014/main" id="{B01AF584-AF41-C256-1674-8C05D795BDC7}"/>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3DF7316C-3E73-4271-3F15-811807109278}"/>
              </a:ext>
            </a:extLst>
          </p:cNvPr>
          <p:cNvPicPr>
            <a:picLocks noChangeAspect="1"/>
          </p:cNvPicPr>
          <p:nvPr/>
        </p:nvPicPr>
        <p:blipFill>
          <a:blip r:embed="rId2"/>
          <a:stretch>
            <a:fillRect/>
          </a:stretch>
        </p:blipFill>
        <p:spPr>
          <a:xfrm>
            <a:off x="710503" y="1223792"/>
            <a:ext cx="10291794" cy="4073383"/>
          </a:xfrm>
          <a:prstGeom prst="rect">
            <a:avLst/>
          </a:prstGeom>
        </p:spPr>
      </p:pic>
      <p:pic>
        <p:nvPicPr>
          <p:cNvPr id="8" name="Picture 7">
            <a:extLst>
              <a:ext uri="{FF2B5EF4-FFF2-40B4-BE49-F238E27FC236}">
                <a16:creationId xmlns:a16="http://schemas.microsoft.com/office/drawing/2014/main" id="{2A4CC0B5-29CC-3D5F-FEFB-106FC1AB5A94}"/>
              </a:ext>
            </a:extLst>
          </p:cNvPr>
          <p:cNvPicPr>
            <a:picLocks noChangeAspect="1"/>
          </p:cNvPicPr>
          <p:nvPr/>
        </p:nvPicPr>
        <p:blipFill>
          <a:blip r:embed="rId3"/>
          <a:stretch>
            <a:fillRect/>
          </a:stretch>
        </p:blipFill>
        <p:spPr>
          <a:xfrm>
            <a:off x="1664586" y="5368737"/>
            <a:ext cx="8862828" cy="1022231"/>
          </a:xfrm>
          <a:prstGeom prst="rect">
            <a:avLst/>
          </a:prstGeom>
        </p:spPr>
      </p:pic>
      <p:pic>
        <p:nvPicPr>
          <p:cNvPr id="4" name="Picture 8">
            <a:extLst>
              <a:ext uri="{FF2B5EF4-FFF2-40B4-BE49-F238E27FC236}">
                <a16:creationId xmlns:a16="http://schemas.microsoft.com/office/drawing/2014/main" id="{B6B33F54-416D-A3E7-4818-BDEBBB8FF16F}"/>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0" y="0"/>
            <a:ext cx="2638392" cy="115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318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10D7B-FA8B-124A-D4D0-25248E742B79}"/>
              </a:ext>
            </a:extLst>
          </p:cNvPr>
          <p:cNvSpPr>
            <a:spLocks noGrp="1"/>
          </p:cNvSpPr>
          <p:nvPr>
            <p:ph type="title"/>
          </p:nvPr>
        </p:nvSpPr>
        <p:spPr>
          <a:xfrm>
            <a:off x="2907812" y="342359"/>
            <a:ext cx="7575130" cy="390748"/>
          </a:xfrm>
        </p:spPr>
        <p:txBody>
          <a:bodyPr/>
          <a:lstStyle/>
          <a:p>
            <a:r>
              <a:rPr lang="en-US" dirty="0"/>
              <a:t>Distance Measures in Algorithmic Methods</a:t>
            </a:r>
            <a:endParaRPr lang="en-IN" dirty="0"/>
          </a:p>
        </p:txBody>
      </p:sp>
      <p:sp>
        <p:nvSpPr>
          <p:cNvPr id="3" name="Text Placeholder 2">
            <a:extLst>
              <a:ext uri="{FF2B5EF4-FFF2-40B4-BE49-F238E27FC236}">
                <a16:creationId xmlns:a16="http://schemas.microsoft.com/office/drawing/2014/main" id="{B01AF584-AF41-C256-1674-8C05D795BDC7}"/>
              </a:ext>
            </a:extLst>
          </p:cNvPr>
          <p:cNvSpPr>
            <a:spLocks noGrp="1"/>
          </p:cNvSpPr>
          <p:nvPr>
            <p:ph type="body" idx="1"/>
          </p:nvPr>
        </p:nvSpPr>
        <p:spPr>
          <a:xfrm>
            <a:off x="609600" y="1538424"/>
            <a:ext cx="11255355" cy="2701445"/>
          </a:xfrm>
        </p:spPr>
        <p:txBody>
          <a:bodyPr/>
          <a:lstStyle/>
          <a:p>
            <a:pPr marL="342900" indent="-342900" algn="just">
              <a:lnSpc>
                <a:spcPct val="150000"/>
              </a:lnSpc>
              <a:buFont typeface="Arial" panose="020B0604020202020204" pitchFamily="34" charset="0"/>
              <a:buChar char="•"/>
            </a:pPr>
            <a:r>
              <a:rPr lang="en-US" sz="2400" dirty="0"/>
              <a:t>When an algorithm uses the minimum distance, </a:t>
            </a:r>
            <a:r>
              <a:rPr lang="en-US" sz="2400" b="1" dirty="0" err="1">
                <a:solidFill>
                  <a:srgbClr val="0000FF"/>
                </a:solidFill>
              </a:rPr>
              <a:t>d</a:t>
            </a:r>
            <a:r>
              <a:rPr lang="en-US" sz="2400" b="1" baseline="-25000" dirty="0" err="1">
                <a:solidFill>
                  <a:srgbClr val="0000FF"/>
                </a:solidFill>
              </a:rPr>
              <a:t>min</a:t>
            </a:r>
            <a:r>
              <a:rPr lang="en-US" sz="2400" dirty="0">
                <a:solidFill>
                  <a:srgbClr val="0000FF"/>
                </a:solidFill>
              </a:rPr>
              <a:t>(</a:t>
            </a:r>
            <a:r>
              <a:rPr lang="en-US" sz="2400" b="1" dirty="0">
                <a:solidFill>
                  <a:srgbClr val="0000FF"/>
                </a:solidFill>
              </a:rPr>
              <a:t>C</a:t>
            </a:r>
            <a:r>
              <a:rPr lang="en-US" sz="2400" b="1" baseline="-25000" dirty="0">
                <a:solidFill>
                  <a:srgbClr val="0000FF"/>
                </a:solidFill>
              </a:rPr>
              <a:t>i</a:t>
            </a:r>
            <a:r>
              <a:rPr lang="en-US" sz="2400" b="1" dirty="0">
                <a:solidFill>
                  <a:srgbClr val="0000FF"/>
                </a:solidFill>
              </a:rPr>
              <a:t> ,</a:t>
            </a:r>
            <a:r>
              <a:rPr lang="en-US" sz="2400" b="1" dirty="0" err="1">
                <a:solidFill>
                  <a:srgbClr val="0000FF"/>
                </a:solidFill>
              </a:rPr>
              <a:t>C</a:t>
            </a:r>
            <a:r>
              <a:rPr lang="en-US" sz="2400" b="1" baseline="-25000" dirty="0" err="1">
                <a:solidFill>
                  <a:srgbClr val="0000FF"/>
                </a:solidFill>
              </a:rPr>
              <a:t>j</a:t>
            </a:r>
            <a:r>
              <a:rPr lang="en-US" sz="2400" dirty="0">
                <a:solidFill>
                  <a:srgbClr val="0000FF"/>
                </a:solidFill>
              </a:rPr>
              <a:t>), </a:t>
            </a:r>
            <a:r>
              <a:rPr lang="en-US" sz="2400" dirty="0"/>
              <a:t>to measure the distance between clusters, it is sometimes </a:t>
            </a:r>
            <a:r>
              <a:rPr lang="en-US" sz="2400" dirty="0">
                <a:solidFill>
                  <a:srgbClr val="FF3399"/>
                </a:solidFill>
                <a:effectLst>
                  <a:outerShdw blurRad="38100" dist="38100" dir="2700000" algn="tl">
                    <a:srgbClr val="000000">
                      <a:alpha val="43137"/>
                    </a:srgbClr>
                  </a:outerShdw>
                </a:effectLst>
              </a:rPr>
              <a:t>called a nearest-neighbor clustering algorithm. </a:t>
            </a:r>
          </a:p>
          <a:p>
            <a:pPr marL="342900" indent="-342900" algn="just">
              <a:lnSpc>
                <a:spcPct val="150000"/>
              </a:lnSpc>
              <a:buFont typeface="Arial" panose="020B0604020202020204" pitchFamily="34" charset="0"/>
              <a:buChar char="•"/>
            </a:pPr>
            <a:r>
              <a:rPr lang="en-US" sz="2400" dirty="0"/>
              <a:t>Moreover, if the clustering process is terminated when the distance between nearest clusters exceeds a user-defined threshold, it is called </a:t>
            </a:r>
            <a:r>
              <a:rPr lang="en-US" sz="2400" dirty="0">
                <a:solidFill>
                  <a:srgbClr val="C00000"/>
                </a:solidFill>
                <a:effectLst>
                  <a:outerShdw blurRad="38100" dist="38100" dir="2700000" algn="tl">
                    <a:srgbClr val="000000">
                      <a:alpha val="43137"/>
                    </a:srgbClr>
                  </a:outerShdw>
                </a:effectLst>
              </a:rPr>
              <a:t>a single-linkage algorithm. </a:t>
            </a:r>
            <a:endParaRPr lang="en-IN" sz="2400" dirty="0">
              <a:solidFill>
                <a:srgbClr val="C00000"/>
              </a:solidFill>
              <a:effectLst>
                <a:outerShdw blurRad="38100" dist="38100" dir="2700000" algn="tl">
                  <a:srgbClr val="000000">
                    <a:alpha val="43137"/>
                  </a:srgbClr>
                </a:outerShdw>
              </a:effectLst>
            </a:endParaRPr>
          </a:p>
        </p:txBody>
      </p:sp>
      <p:pic>
        <p:nvPicPr>
          <p:cNvPr id="4" name="Picture 8">
            <a:extLst>
              <a:ext uri="{FF2B5EF4-FFF2-40B4-BE49-F238E27FC236}">
                <a16:creationId xmlns:a16="http://schemas.microsoft.com/office/drawing/2014/main" id="{92799207-1D84-A11C-4EB7-1816B440DB5C}"/>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612572" cy="113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088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10D7B-FA8B-124A-D4D0-25248E742B79}"/>
              </a:ext>
            </a:extLst>
          </p:cNvPr>
          <p:cNvSpPr>
            <a:spLocks noGrp="1"/>
          </p:cNvSpPr>
          <p:nvPr>
            <p:ph type="title"/>
          </p:nvPr>
        </p:nvSpPr>
        <p:spPr>
          <a:xfrm>
            <a:off x="2842498" y="254269"/>
            <a:ext cx="8293588" cy="390748"/>
          </a:xfrm>
        </p:spPr>
        <p:txBody>
          <a:bodyPr/>
          <a:lstStyle/>
          <a:p>
            <a:r>
              <a:rPr lang="en-US" dirty="0"/>
              <a:t>Distance Measures in Algorithmic Methods</a:t>
            </a:r>
            <a:endParaRPr lang="en-IN" dirty="0"/>
          </a:p>
        </p:txBody>
      </p:sp>
      <p:sp>
        <p:nvSpPr>
          <p:cNvPr id="3" name="Text Placeholder 2">
            <a:extLst>
              <a:ext uri="{FF2B5EF4-FFF2-40B4-BE49-F238E27FC236}">
                <a16:creationId xmlns:a16="http://schemas.microsoft.com/office/drawing/2014/main" id="{B01AF584-AF41-C256-1674-8C05D795BDC7}"/>
              </a:ext>
            </a:extLst>
          </p:cNvPr>
          <p:cNvSpPr>
            <a:spLocks noGrp="1"/>
          </p:cNvSpPr>
          <p:nvPr>
            <p:ph type="body" idx="1"/>
          </p:nvPr>
        </p:nvSpPr>
        <p:spPr>
          <a:xfrm>
            <a:off x="317211" y="1312283"/>
            <a:ext cx="11304517" cy="4917436"/>
          </a:xfrm>
        </p:spPr>
        <p:txBody>
          <a:bodyPr/>
          <a:lstStyle/>
          <a:p>
            <a:pPr marL="342900" indent="-342900" algn="just">
              <a:lnSpc>
                <a:spcPct val="150000"/>
              </a:lnSpc>
              <a:buFont typeface="Arial" panose="020B0604020202020204" pitchFamily="34" charset="0"/>
              <a:buChar char="•"/>
            </a:pPr>
            <a:r>
              <a:rPr lang="en-US" sz="2400" dirty="0"/>
              <a:t>If we view the data points as nodes of a graph, with edges forming a path between the nodes in a cluster, then the merging of two clusters, </a:t>
            </a:r>
            <a:r>
              <a:rPr lang="en-US" sz="2400" b="1" dirty="0">
                <a:solidFill>
                  <a:srgbClr val="0000FF"/>
                </a:solidFill>
              </a:rPr>
              <a:t>C</a:t>
            </a:r>
            <a:r>
              <a:rPr lang="en-US" sz="3200" b="1" baseline="-25000" dirty="0">
                <a:solidFill>
                  <a:srgbClr val="0000FF"/>
                </a:solidFill>
              </a:rPr>
              <a:t>i</a:t>
            </a:r>
            <a:r>
              <a:rPr lang="en-US" sz="2400" dirty="0"/>
              <a:t> and </a:t>
            </a:r>
            <a:r>
              <a:rPr lang="en-US" sz="2400" b="1" dirty="0" err="1">
                <a:solidFill>
                  <a:srgbClr val="0000FF"/>
                </a:solidFill>
              </a:rPr>
              <a:t>C</a:t>
            </a:r>
            <a:r>
              <a:rPr lang="en-US" sz="3200" b="1" baseline="-25000" dirty="0" err="1">
                <a:solidFill>
                  <a:srgbClr val="0000FF"/>
                </a:solidFill>
              </a:rPr>
              <a:t>j</a:t>
            </a:r>
            <a:r>
              <a:rPr lang="en-US" sz="2400" dirty="0"/>
              <a:t> , corresponds to adding an edge between the nearest pair of nodes in </a:t>
            </a:r>
            <a:r>
              <a:rPr lang="en-US" sz="2400" b="1" dirty="0">
                <a:solidFill>
                  <a:srgbClr val="0000FF"/>
                </a:solidFill>
              </a:rPr>
              <a:t>C</a:t>
            </a:r>
            <a:r>
              <a:rPr lang="en-US" sz="3200" b="1" baseline="-25000" dirty="0">
                <a:solidFill>
                  <a:srgbClr val="0000FF"/>
                </a:solidFill>
              </a:rPr>
              <a:t>i</a:t>
            </a:r>
            <a:r>
              <a:rPr lang="en-US" sz="2400" dirty="0"/>
              <a:t> and </a:t>
            </a:r>
            <a:r>
              <a:rPr lang="en-US" sz="2400" b="1" dirty="0" err="1">
                <a:solidFill>
                  <a:srgbClr val="0000FF"/>
                </a:solidFill>
              </a:rPr>
              <a:t>C</a:t>
            </a:r>
            <a:r>
              <a:rPr lang="en-US" sz="3200" b="1" baseline="-25000" dirty="0" err="1">
                <a:solidFill>
                  <a:srgbClr val="0000FF"/>
                </a:solidFill>
              </a:rPr>
              <a:t>j</a:t>
            </a:r>
            <a:r>
              <a:rPr lang="en-US" sz="2400" dirty="0"/>
              <a:t> . </a:t>
            </a:r>
          </a:p>
          <a:p>
            <a:pPr marL="342900" indent="-342900" algn="just">
              <a:lnSpc>
                <a:spcPct val="150000"/>
              </a:lnSpc>
              <a:buFont typeface="Arial" panose="020B0604020202020204" pitchFamily="34" charset="0"/>
              <a:buChar char="•"/>
            </a:pPr>
            <a:r>
              <a:rPr lang="en-US" sz="2400" dirty="0"/>
              <a:t>Because </a:t>
            </a:r>
            <a:r>
              <a:rPr lang="en-US" sz="2400" dirty="0">
                <a:effectLst>
                  <a:outerShdw blurRad="38100" dist="38100" dir="2700000" algn="tl">
                    <a:srgbClr val="000000">
                      <a:alpha val="43137"/>
                    </a:srgbClr>
                  </a:outerShdw>
                </a:effectLst>
              </a:rPr>
              <a:t>edges linking clusters always go between distinct clusters, the resulting graph will generate a tree</a:t>
            </a:r>
            <a:r>
              <a:rPr lang="en-US" sz="2400" dirty="0"/>
              <a:t>. </a:t>
            </a:r>
          </a:p>
          <a:p>
            <a:pPr marL="342900" indent="-342900" algn="just">
              <a:lnSpc>
                <a:spcPct val="150000"/>
              </a:lnSpc>
              <a:buFont typeface="Arial" panose="020B0604020202020204" pitchFamily="34" charset="0"/>
              <a:buChar char="•"/>
            </a:pPr>
            <a:r>
              <a:rPr lang="en-US" sz="2400" dirty="0"/>
              <a:t>Thus, an </a:t>
            </a:r>
            <a:r>
              <a:rPr lang="en-US" sz="2400" dirty="0">
                <a:solidFill>
                  <a:srgbClr val="0000FF"/>
                </a:solidFill>
                <a:highlight>
                  <a:srgbClr val="FFFFFF"/>
                </a:highlight>
              </a:rPr>
              <a:t>agglomerative hierarchical clustering algorithm that uses the minimum distance measure is also called a </a:t>
            </a:r>
            <a:r>
              <a:rPr lang="en-US" sz="2400" dirty="0">
                <a:solidFill>
                  <a:schemeClr val="accent2">
                    <a:lumMod val="75000"/>
                  </a:schemeClr>
                </a:solidFill>
                <a:effectLst>
                  <a:outerShdw blurRad="38100" dist="38100" dir="2700000" algn="tl">
                    <a:srgbClr val="000000">
                      <a:alpha val="43137"/>
                    </a:srgbClr>
                  </a:outerShdw>
                </a:effectLst>
                <a:highlight>
                  <a:srgbClr val="FFFFFF"/>
                </a:highlight>
              </a:rPr>
              <a:t>minimal spanning tree algorithm</a:t>
            </a:r>
            <a:r>
              <a:rPr lang="en-US" sz="2400" dirty="0"/>
              <a:t>, where a spanning tree of a graph is a tree that connects all vertices, and a minimal spanning tree is the one with the least sum of edge weights.</a:t>
            </a:r>
            <a:endParaRPr lang="en-IN" dirty="0"/>
          </a:p>
        </p:txBody>
      </p:sp>
      <p:pic>
        <p:nvPicPr>
          <p:cNvPr id="4" name="Picture 8">
            <a:extLst>
              <a:ext uri="{FF2B5EF4-FFF2-40B4-BE49-F238E27FC236}">
                <a16:creationId xmlns:a16="http://schemas.microsoft.com/office/drawing/2014/main" id="{C1DBC61D-267D-95E6-B3E0-F1A44E56A761}"/>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653394" cy="1156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31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094B-A2AA-9F65-B5A4-492DC2152AEA}"/>
              </a:ext>
            </a:extLst>
          </p:cNvPr>
          <p:cNvSpPr>
            <a:spLocks noGrp="1"/>
          </p:cNvSpPr>
          <p:nvPr>
            <p:ph type="title"/>
          </p:nvPr>
        </p:nvSpPr>
        <p:spPr>
          <a:xfrm>
            <a:off x="2786666" y="286878"/>
            <a:ext cx="7998356" cy="390748"/>
          </a:xfrm>
        </p:spPr>
        <p:txBody>
          <a:bodyPr/>
          <a:lstStyle/>
          <a:p>
            <a:r>
              <a:rPr lang="en-US" dirty="0"/>
              <a:t>Distance Measures in Algorithmic Methods</a:t>
            </a:r>
            <a:endParaRPr lang="en-IN" dirty="0"/>
          </a:p>
        </p:txBody>
      </p:sp>
      <p:sp>
        <p:nvSpPr>
          <p:cNvPr id="3" name="Text Placeholder 2">
            <a:extLst>
              <a:ext uri="{FF2B5EF4-FFF2-40B4-BE49-F238E27FC236}">
                <a16:creationId xmlns:a16="http://schemas.microsoft.com/office/drawing/2014/main" id="{411E0654-CD3D-B46C-90E4-9E05A1CE751C}"/>
              </a:ext>
            </a:extLst>
          </p:cNvPr>
          <p:cNvSpPr>
            <a:spLocks noGrp="1"/>
          </p:cNvSpPr>
          <p:nvPr>
            <p:ph type="body" idx="1"/>
          </p:nvPr>
        </p:nvSpPr>
        <p:spPr>
          <a:xfrm>
            <a:off x="206477" y="1489263"/>
            <a:ext cx="11275020" cy="4363439"/>
          </a:xfrm>
        </p:spPr>
        <p:txBody>
          <a:bodyPr/>
          <a:lstStyle/>
          <a:p>
            <a:pPr marL="342900" indent="-342900" algn="just">
              <a:lnSpc>
                <a:spcPct val="150000"/>
              </a:lnSpc>
              <a:buFont typeface="Arial" panose="020B0604020202020204" pitchFamily="34" charset="0"/>
              <a:buChar char="•"/>
            </a:pPr>
            <a:r>
              <a:rPr lang="en-US" sz="2400" dirty="0"/>
              <a:t>When an algorithm uses the </a:t>
            </a:r>
            <a:r>
              <a:rPr lang="en-US" sz="2400" dirty="0">
                <a:solidFill>
                  <a:srgbClr val="0000FF"/>
                </a:solidFill>
              </a:rPr>
              <a:t>maximum distance, </a:t>
            </a:r>
            <a:r>
              <a:rPr lang="en-US" sz="2400" dirty="0" err="1">
                <a:solidFill>
                  <a:srgbClr val="0000FF"/>
                </a:solidFill>
              </a:rPr>
              <a:t>d</a:t>
            </a:r>
            <a:r>
              <a:rPr lang="en-US" sz="2400" baseline="-25000" dirty="0" err="1">
                <a:solidFill>
                  <a:srgbClr val="0000FF"/>
                </a:solidFill>
              </a:rPr>
              <a:t>max</a:t>
            </a:r>
            <a:r>
              <a:rPr lang="en-US" sz="2400" dirty="0">
                <a:solidFill>
                  <a:srgbClr val="0000FF"/>
                </a:solidFill>
              </a:rPr>
              <a:t>(C</a:t>
            </a:r>
            <a:r>
              <a:rPr lang="en-US" sz="2400" baseline="-25000" dirty="0">
                <a:solidFill>
                  <a:srgbClr val="0000FF"/>
                </a:solidFill>
              </a:rPr>
              <a:t>i</a:t>
            </a:r>
            <a:r>
              <a:rPr lang="en-US" sz="2400" dirty="0">
                <a:solidFill>
                  <a:srgbClr val="0000FF"/>
                </a:solidFill>
              </a:rPr>
              <a:t> ,</a:t>
            </a:r>
            <a:r>
              <a:rPr lang="en-US" sz="2400" dirty="0" err="1">
                <a:solidFill>
                  <a:srgbClr val="0000FF"/>
                </a:solidFill>
              </a:rPr>
              <a:t>C</a:t>
            </a:r>
            <a:r>
              <a:rPr lang="en-US" sz="2400" baseline="-25000" dirty="0" err="1">
                <a:solidFill>
                  <a:srgbClr val="0000FF"/>
                </a:solidFill>
              </a:rPr>
              <a:t>j</a:t>
            </a:r>
            <a:r>
              <a:rPr lang="en-US" sz="2400" dirty="0">
                <a:solidFill>
                  <a:srgbClr val="0000FF"/>
                </a:solidFill>
              </a:rPr>
              <a:t>),</a:t>
            </a:r>
            <a:r>
              <a:rPr lang="en-US" sz="2400" dirty="0"/>
              <a:t> to measure the distance between clusters, it is sometimes called a </a:t>
            </a:r>
            <a:r>
              <a:rPr lang="en-US" sz="2400" dirty="0">
                <a:highlight>
                  <a:srgbClr val="FFFFFF"/>
                </a:highlight>
              </a:rPr>
              <a:t>farthest-neighbor clustering </a:t>
            </a:r>
            <a:r>
              <a:rPr lang="en-US" sz="2400" dirty="0"/>
              <a:t>algorithm.</a:t>
            </a:r>
          </a:p>
          <a:p>
            <a:pPr marL="342900" indent="-342900" algn="just">
              <a:lnSpc>
                <a:spcPct val="150000"/>
              </a:lnSpc>
              <a:buFont typeface="Arial" panose="020B0604020202020204" pitchFamily="34" charset="0"/>
              <a:buChar char="•"/>
            </a:pPr>
            <a:r>
              <a:rPr lang="en-US" sz="2400" dirty="0"/>
              <a:t> If the </a:t>
            </a:r>
            <a:r>
              <a:rPr lang="en-US" sz="2400" dirty="0">
                <a:solidFill>
                  <a:srgbClr val="FF3399"/>
                </a:solidFill>
              </a:rPr>
              <a:t>clustering process is terminated when the maximum distance between nearest clusters exceeds a user-defined threshold, it is called a </a:t>
            </a:r>
            <a:r>
              <a:rPr lang="en-US" sz="2400" dirty="0">
                <a:solidFill>
                  <a:srgbClr val="CCCC00"/>
                </a:solidFill>
                <a:effectLst>
                  <a:outerShdw blurRad="38100" dist="38100" dir="2700000" algn="tl">
                    <a:srgbClr val="000000">
                      <a:alpha val="43137"/>
                    </a:srgbClr>
                  </a:outerShdw>
                </a:effectLst>
              </a:rPr>
              <a:t>complete-linkage algorithm.</a:t>
            </a:r>
          </a:p>
          <a:p>
            <a:pPr marL="342900" indent="-342900" algn="just">
              <a:lnSpc>
                <a:spcPct val="150000"/>
              </a:lnSpc>
              <a:buFont typeface="Arial" panose="020B0604020202020204" pitchFamily="34" charset="0"/>
              <a:buChar char="•"/>
            </a:pPr>
            <a:r>
              <a:rPr lang="en-US" sz="2400" dirty="0"/>
              <a:t> By viewing data points as nodes of a graph, with edges linking nodes, we can think of each cluster as a complete subgraph, that is, with edges connecting all the nodes in the clusters.</a:t>
            </a:r>
            <a:endParaRPr lang="en-IN" sz="2400" dirty="0"/>
          </a:p>
        </p:txBody>
      </p:sp>
      <p:pic>
        <p:nvPicPr>
          <p:cNvPr id="4" name="Picture 8">
            <a:extLst>
              <a:ext uri="{FF2B5EF4-FFF2-40B4-BE49-F238E27FC236}">
                <a16:creationId xmlns:a16="http://schemas.microsoft.com/office/drawing/2014/main" id="{1E8F4618-74AA-1D01-EFEA-9F1C05778C31}"/>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 y="0"/>
            <a:ext cx="2637065" cy="1149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608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094B-A2AA-9F65-B5A4-492DC2152AEA}"/>
              </a:ext>
            </a:extLst>
          </p:cNvPr>
          <p:cNvSpPr>
            <a:spLocks noGrp="1"/>
          </p:cNvSpPr>
          <p:nvPr>
            <p:ph type="title"/>
          </p:nvPr>
        </p:nvSpPr>
        <p:spPr>
          <a:xfrm>
            <a:off x="3407151" y="164413"/>
            <a:ext cx="6484100" cy="781496"/>
          </a:xfrm>
        </p:spPr>
        <p:txBody>
          <a:bodyPr/>
          <a:lstStyle/>
          <a:p>
            <a:r>
              <a:rPr lang="en-US" dirty="0"/>
              <a:t>BIRCH: Multiphase Hierarchical Clustering Using Clustering Feature Trees</a:t>
            </a:r>
            <a:endParaRPr lang="en-IN" dirty="0"/>
          </a:p>
        </p:txBody>
      </p:sp>
      <p:sp>
        <p:nvSpPr>
          <p:cNvPr id="3" name="Text Placeholder 2">
            <a:extLst>
              <a:ext uri="{FF2B5EF4-FFF2-40B4-BE49-F238E27FC236}">
                <a16:creationId xmlns:a16="http://schemas.microsoft.com/office/drawing/2014/main" id="{411E0654-CD3D-B46C-90E4-9E05A1CE751C}"/>
              </a:ext>
            </a:extLst>
          </p:cNvPr>
          <p:cNvSpPr>
            <a:spLocks noGrp="1"/>
          </p:cNvSpPr>
          <p:nvPr>
            <p:ph type="body" idx="1"/>
          </p:nvPr>
        </p:nvSpPr>
        <p:spPr>
          <a:xfrm>
            <a:off x="206477" y="1489263"/>
            <a:ext cx="11631562" cy="2147447"/>
          </a:xfrm>
        </p:spPr>
        <p:txBody>
          <a:bodyPr/>
          <a:lstStyle/>
          <a:p>
            <a:pPr marL="342900" indent="-342900" algn="just">
              <a:lnSpc>
                <a:spcPct val="150000"/>
              </a:lnSpc>
              <a:buFont typeface="Arial" panose="020B0604020202020204" pitchFamily="34" charset="0"/>
              <a:buChar char="•"/>
            </a:pPr>
            <a:r>
              <a:rPr lang="en-US" sz="2400" dirty="0">
                <a:solidFill>
                  <a:srgbClr val="FF3399"/>
                </a:solidFill>
                <a:effectLst>
                  <a:outerShdw blurRad="38100" dist="38100" dir="2700000" algn="tl">
                    <a:srgbClr val="000000">
                      <a:alpha val="43137"/>
                    </a:srgbClr>
                  </a:outerShdw>
                </a:effectLst>
              </a:rPr>
              <a:t>Balanced Iterative Reducing and Clustering using Hierarchies (BIRCH) </a:t>
            </a:r>
            <a:r>
              <a:rPr lang="en-US" sz="2400" dirty="0"/>
              <a:t>is designed for clustering a large amount of numeric data by integrating hierarchical clustering (at the </a:t>
            </a:r>
            <a:r>
              <a:rPr lang="en-US" sz="2400" b="1" dirty="0">
                <a:solidFill>
                  <a:srgbClr val="0000FF"/>
                </a:solidFill>
              </a:rPr>
              <a:t>initial </a:t>
            </a:r>
            <a:r>
              <a:rPr lang="en-US" sz="2400" b="1" dirty="0" err="1">
                <a:solidFill>
                  <a:srgbClr val="0000FF"/>
                </a:solidFill>
              </a:rPr>
              <a:t>microclustering</a:t>
            </a:r>
            <a:r>
              <a:rPr lang="en-US" sz="2400" b="1" dirty="0">
                <a:solidFill>
                  <a:srgbClr val="0000FF"/>
                </a:solidFill>
              </a:rPr>
              <a:t> stage</a:t>
            </a:r>
            <a:r>
              <a:rPr lang="en-US" sz="2400" dirty="0"/>
              <a:t>) and other clustering methods such as iterative partitioning (at the </a:t>
            </a:r>
            <a:r>
              <a:rPr lang="en-US" sz="2400" dirty="0">
                <a:solidFill>
                  <a:srgbClr val="0000FF"/>
                </a:solidFill>
                <a:effectLst>
                  <a:outerShdw blurRad="38100" dist="38100" dir="2700000" algn="tl">
                    <a:srgbClr val="000000">
                      <a:alpha val="43137"/>
                    </a:srgbClr>
                  </a:outerShdw>
                </a:effectLst>
              </a:rPr>
              <a:t>later </a:t>
            </a:r>
            <a:r>
              <a:rPr lang="en-US" sz="2400" dirty="0" err="1">
                <a:solidFill>
                  <a:srgbClr val="0000FF"/>
                </a:solidFill>
                <a:effectLst>
                  <a:outerShdw blurRad="38100" dist="38100" dir="2700000" algn="tl">
                    <a:srgbClr val="000000">
                      <a:alpha val="43137"/>
                    </a:srgbClr>
                  </a:outerShdw>
                </a:effectLst>
              </a:rPr>
              <a:t>macroclustering</a:t>
            </a:r>
            <a:r>
              <a:rPr lang="en-US" sz="2400" dirty="0">
                <a:solidFill>
                  <a:srgbClr val="0000FF"/>
                </a:solidFill>
                <a:effectLst>
                  <a:outerShdw blurRad="38100" dist="38100" dir="2700000" algn="tl">
                    <a:srgbClr val="000000">
                      <a:alpha val="43137"/>
                    </a:srgbClr>
                  </a:outerShdw>
                </a:effectLst>
              </a:rPr>
              <a:t> stage</a:t>
            </a:r>
            <a:r>
              <a:rPr lang="en-US" sz="2400" dirty="0"/>
              <a:t>). </a:t>
            </a:r>
            <a:endParaRPr lang="en-IN" sz="2400" dirty="0"/>
          </a:p>
        </p:txBody>
      </p:sp>
      <p:sp>
        <p:nvSpPr>
          <p:cNvPr id="7" name="TextBox 6">
            <a:extLst>
              <a:ext uri="{FF2B5EF4-FFF2-40B4-BE49-F238E27FC236}">
                <a16:creationId xmlns:a16="http://schemas.microsoft.com/office/drawing/2014/main" id="{7A14AB5A-ED31-0DEF-BDD8-487A6EA8A9E4}"/>
              </a:ext>
            </a:extLst>
          </p:cNvPr>
          <p:cNvSpPr txBox="1"/>
          <p:nvPr/>
        </p:nvSpPr>
        <p:spPr>
          <a:xfrm>
            <a:off x="2467896" y="4180064"/>
            <a:ext cx="7570839" cy="193899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rgbClr val="FF3399"/>
                </a:solidFill>
                <a:latin typeface="Cambria"/>
              </a:rPr>
              <a:t>It overcomes the two difficulties in agglomerative clustering methods:</a:t>
            </a:r>
          </a:p>
          <a:p>
            <a:r>
              <a:rPr lang="en-US" sz="2400" dirty="0">
                <a:solidFill>
                  <a:srgbClr val="00B0F0"/>
                </a:solidFill>
                <a:latin typeface="Cambria"/>
              </a:rPr>
              <a:t>(1) scalability and </a:t>
            </a:r>
          </a:p>
          <a:p>
            <a:r>
              <a:rPr lang="en-US" sz="2400" dirty="0">
                <a:solidFill>
                  <a:srgbClr val="00B0F0"/>
                </a:solidFill>
                <a:latin typeface="Cambria"/>
              </a:rPr>
              <a:t>(2) the inability to undo what was done in the previous step.</a:t>
            </a:r>
            <a:endParaRPr lang="en-IN" sz="2400" dirty="0">
              <a:solidFill>
                <a:srgbClr val="00B0F0"/>
              </a:solidFill>
              <a:latin typeface="Cambria"/>
            </a:endParaRPr>
          </a:p>
        </p:txBody>
      </p:sp>
      <p:pic>
        <p:nvPicPr>
          <p:cNvPr id="4" name="Picture 8">
            <a:extLst>
              <a:ext uri="{FF2B5EF4-FFF2-40B4-BE49-F238E27FC236}">
                <a16:creationId xmlns:a16="http://schemas.microsoft.com/office/drawing/2014/main" id="{8ED7A899-BFBC-C256-8F72-6C0DDAB59CC3}"/>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 y="0"/>
            <a:ext cx="2467897" cy="107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56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094B-A2AA-9F65-B5A4-492DC2152AEA}"/>
              </a:ext>
            </a:extLst>
          </p:cNvPr>
          <p:cNvSpPr>
            <a:spLocks noGrp="1"/>
          </p:cNvSpPr>
          <p:nvPr>
            <p:ph type="title"/>
          </p:nvPr>
        </p:nvSpPr>
        <p:spPr>
          <a:xfrm>
            <a:off x="3407151" y="164413"/>
            <a:ext cx="6484100" cy="781496"/>
          </a:xfrm>
        </p:spPr>
        <p:txBody>
          <a:bodyPr/>
          <a:lstStyle/>
          <a:p>
            <a:pPr algn="ctr"/>
            <a:r>
              <a:rPr lang="en-US" dirty="0"/>
              <a:t>BIRCH: Multiphase Hierarchical Clustering Using Clustering Feature Trees</a:t>
            </a:r>
            <a:endParaRPr lang="en-IN" dirty="0"/>
          </a:p>
        </p:txBody>
      </p:sp>
      <p:sp>
        <p:nvSpPr>
          <p:cNvPr id="3" name="Text Placeholder 2">
            <a:extLst>
              <a:ext uri="{FF2B5EF4-FFF2-40B4-BE49-F238E27FC236}">
                <a16:creationId xmlns:a16="http://schemas.microsoft.com/office/drawing/2014/main" id="{411E0654-CD3D-B46C-90E4-9E05A1CE751C}"/>
              </a:ext>
            </a:extLst>
          </p:cNvPr>
          <p:cNvSpPr>
            <a:spLocks noGrp="1"/>
          </p:cNvSpPr>
          <p:nvPr>
            <p:ph type="body" idx="1"/>
          </p:nvPr>
        </p:nvSpPr>
        <p:spPr>
          <a:xfrm>
            <a:off x="226142" y="1340672"/>
            <a:ext cx="6484100" cy="4363439"/>
          </a:xfrm>
        </p:spPr>
        <p:txBody>
          <a:bodyPr/>
          <a:lstStyle/>
          <a:p>
            <a:pPr marL="342900" indent="-342900" algn="just">
              <a:lnSpc>
                <a:spcPct val="150000"/>
              </a:lnSpc>
              <a:buFont typeface="Arial" panose="020B0604020202020204" pitchFamily="34" charset="0"/>
              <a:buChar char="•"/>
            </a:pPr>
            <a:r>
              <a:rPr lang="en-US" sz="2400" dirty="0">
                <a:solidFill>
                  <a:srgbClr val="FF3399"/>
                </a:solidFill>
                <a:effectLst>
                  <a:outerShdw blurRad="38100" dist="38100" dir="2700000" algn="tl">
                    <a:srgbClr val="000000">
                      <a:alpha val="43137"/>
                    </a:srgbClr>
                  </a:outerShdw>
                </a:effectLst>
              </a:rPr>
              <a:t>BIRCH uses the notions of clustering feature to summarize a cluster, and clustering feature tree (CF-tree)</a:t>
            </a:r>
            <a:r>
              <a:rPr lang="en-US" sz="2400" dirty="0"/>
              <a:t> to represent a cluster hierarchy.</a:t>
            </a:r>
          </a:p>
          <a:p>
            <a:pPr marL="342900" indent="-342900" algn="just">
              <a:lnSpc>
                <a:spcPct val="150000"/>
              </a:lnSpc>
              <a:buFont typeface="Arial" panose="020B0604020202020204" pitchFamily="34" charset="0"/>
              <a:buChar char="•"/>
            </a:pPr>
            <a:r>
              <a:rPr lang="en-US" sz="2400" dirty="0"/>
              <a:t> These structures help the </a:t>
            </a:r>
            <a:r>
              <a:rPr lang="en-US" sz="2400" dirty="0">
                <a:solidFill>
                  <a:srgbClr val="0000FF"/>
                </a:solidFill>
              </a:rPr>
              <a:t>clustering method achieve good speed and scalability in large </a:t>
            </a:r>
            <a:r>
              <a:rPr lang="en-US" sz="2400" dirty="0"/>
              <a:t>or even streaming databases, and also make it effective for incremental and dynamic clustering of incoming objects.</a:t>
            </a:r>
            <a:endParaRPr lang="en-IN" sz="2400" dirty="0"/>
          </a:p>
        </p:txBody>
      </p:sp>
      <p:pic>
        <p:nvPicPr>
          <p:cNvPr id="5" name="Picture 4">
            <a:extLst>
              <a:ext uri="{FF2B5EF4-FFF2-40B4-BE49-F238E27FC236}">
                <a16:creationId xmlns:a16="http://schemas.microsoft.com/office/drawing/2014/main" id="{5539BE1C-EFAD-2694-9EB9-CA060390ECD3}"/>
              </a:ext>
            </a:extLst>
          </p:cNvPr>
          <p:cNvPicPr>
            <a:picLocks noChangeAspect="1"/>
          </p:cNvPicPr>
          <p:nvPr/>
        </p:nvPicPr>
        <p:blipFill>
          <a:blip r:embed="rId2"/>
          <a:stretch>
            <a:fillRect/>
          </a:stretch>
        </p:blipFill>
        <p:spPr>
          <a:xfrm>
            <a:off x="6933744" y="1232386"/>
            <a:ext cx="5258256" cy="4648603"/>
          </a:xfrm>
          <a:prstGeom prst="rect">
            <a:avLst/>
          </a:prstGeom>
        </p:spPr>
      </p:pic>
      <p:sp>
        <p:nvSpPr>
          <p:cNvPr id="7" name="TextBox 6">
            <a:extLst>
              <a:ext uri="{FF2B5EF4-FFF2-40B4-BE49-F238E27FC236}">
                <a16:creationId xmlns:a16="http://schemas.microsoft.com/office/drawing/2014/main" id="{7CFB7E88-4D30-EF87-9A18-B2666DBD2D7E}"/>
              </a:ext>
            </a:extLst>
          </p:cNvPr>
          <p:cNvSpPr txBox="1"/>
          <p:nvPr/>
        </p:nvSpPr>
        <p:spPr>
          <a:xfrm>
            <a:off x="5978012" y="5880989"/>
            <a:ext cx="6076335" cy="646331"/>
          </a:xfrm>
          <a:prstGeom prst="rect">
            <a:avLst/>
          </a:prstGeom>
          <a:noFill/>
        </p:spPr>
        <p:txBody>
          <a:bodyPr wrap="square">
            <a:spAutoFit/>
          </a:bodyPr>
          <a:lstStyle/>
          <a:p>
            <a:r>
              <a:rPr lang="en-US" dirty="0"/>
              <a:t>Figure 10.8 Hierarchical clustering using single and complete linkages. </a:t>
            </a:r>
            <a:endParaRPr lang="en-IN" dirty="0"/>
          </a:p>
        </p:txBody>
      </p:sp>
      <p:pic>
        <p:nvPicPr>
          <p:cNvPr id="4" name="Picture 8">
            <a:extLst>
              <a:ext uri="{FF2B5EF4-FFF2-40B4-BE49-F238E27FC236}">
                <a16:creationId xmlns:a16="http://schemas.microsoft.com/office/drawing/2014/main" id="{244A12A3-9B84-55AB-8FC5-0A7540DE9278}"/>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767694" cy="1206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245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094B-A2AA-9F65-B5A4-492DC2152AEA}"/>
              </a:ext>
            </a:extLst>
          </p:cNvPr>
          <p:cNvSpPr>
            <a:spLocks noGrp="1"/>
          </p:cNvSpPr>
          <p:nvPr>
            <p:ph type="title"/>
          </p:nvPr>
        </p:nvSpPr>
        <p:spPr>
          <a:xfrm>
            <a:off x="2909130" y="164413"/>
            <a:ext cx="8275942" cy="781496"/>
          </a:xfrm>
        </p:spPr>
        <p:txBody>
          <a:bodyPr/>
          <a:lstStyle/>
          <a:p>
            <a:pPr algn="ctr"/>
            <a:r>
              <a:rPr lang="en-US" dirty="0"/>
              <a:t>BIRCH: Multiphase Hierarchical Clustering Using Clustering Feature Trees</a:t>
            </a:r>
            <a:endParaRPr lang="en-IN" dirty="0"/>
          </a:p>
        </p:txBody>
      </p:sp>
      <p:sp>
        <p:nvSpPr>
          <p:cNvPr id="3" name="Text Placeholder 2">
            <a:extLst>
              <a:ext uri="{FF2B5EF4-FFF2-40B4-BE49-F238E27FC236}">
                <a16:creationId xmlns:a16="http://schemas.microsoft.com/office/drawing/2014/main" id="{411E0654-CD3D-B46C-90E4-9E05A1CE751C}"/>
              </a:ext>
            </a:extLst>
          </p:cNvPr>
          <p:cNvSpPr>
            <a:spLocks noGrp="1"/>
          </p:cNvSpPr>
          <p:nvPr>
            <p:ph type="body" idx="1"/>
          </p:nvPr>
        </p:nvSpPr>
        <p:spPr>
          <a:xfrm>
            <a:off x="97277" y="1163159"/>
            <a:ext cx="11330528" cy="4363439"/>
          </a:xfrm>
        </p:spPr>
        <p:txBody>
          <a:bodyPr/>
          <a:lstStyle/>
          <a:p>
            <a:pPr marL="342900" indent="-342900" algn="just">
              <a:lnSpc>
                <a:spcPct val="150000"/>
              </a:lnSpc>
              <a:buFont typeface="Arial" panose="020B0604020202020204" pitchFamily="34" charset="0"/>
              <a:buChar char="•"/>
            </a:pPr>
            <a:r>
              <a:rPr lang="en-US" sz="2400" dirty="0"/>
              <a:t>Consider a cluster of n d-dimensional data objects or points. </a:t>
            </a:r>
          </a:p>
          <a:p>
            <a:pPr marL="342900" indent="-342900" algn="just">
              <a:lnSpc>
                <a:spcPct val="150000"/>
              </a:lnSpc>
              <a:buFont typeface="Arial" panose="020B0604020202020204" pitchFamily="34" charset="0"/>
              <a:buChar char="•"/>
            </a:pPr>
            <a:r>
              <a:rPr lang="en-US" sz="2400" dirty="0"/>
              <a:t>The </a:t>
            </a:r>
            <a:r>
              <a:rPr lang="en-US" sz="2400" dirty="0">
                <a:solidFill>
                  <a:srgbClr val="0000FF"/>
                </a:solidFill>
              </a:rPr>
              <a:t>clustering feature (CF) of the cluster</a:t>
            </a:r>
            <a:r>
              <a:rPr lang="en-US" sz="2400" dirty="0"/>
              <a:t> is a 3-D vector summarizing information about clusters of objects. </a:t>
            </a:r>
          </a:p>
          <a:p>
            <a:pPr marL="342900" indent="-342900" algn="just">
              <a:lnSpc>
                <a:spcPct val="150000"/>
              </a:lnSpc>
              <a:buFont typeface="Arial" panose="020B0604020202020204" pitchFamily="34" charset="0"/>
              <a:buChar char="•"/>
            </a:pPr>
            <a:r>
              <a:rPr lang="en-US" sz="2400" dirty="0"/>
              <a:t>It is defined as                         where LS is the linear sum of the n points</a:t>
            </a:r>
          </a:p>
          <a:p>
            <a:pPr algn="just">
              <a:lnSpc>
                <a:spcPct val="150000"/>
              </a:lnSpc>
            </a:pPr>
            <a:r>
              <a:rPr lang="en-US" sz="2400" dirty="0"/>
              <a:t>     (i.e., and SS is the square sum of the data points </a:t>
            </a:r>
          </a:p>
          <a:p>
            <a:pPr marL="342900" indent="-342900" algn="just">
              <a:lnSpc>
                <a:spcPct val="150000"/>
              </a:lnSpc>
              <a:buFont typeface="Arial" panose="020B0604020202020204" pitchFamily="34" charset="0"/>
              <a:buChar char="•"/>
            </a:pPr>
            <a:r>
              <a:rPr lang="en-US" sz="2400" dirty="0"/>
              <a:t>A clustering feature is essentially a summary of the statistics for the given cluster.</a:t>
            </a:r>
          </a:p>
          <a:p>
            <a:pPr marL="342900" indent="-342900" algn="just">
              <a:lnSpc>
                <a:spcPct val="150000"/>
              </a:lnSpc>
              <a:buFont typeface="Arial" panose="020B0604020202020204" pitchFamily="34" charset="0"/>
              <a:buChar char="•"/>
            </a:pPr>
            <a:r>
              <a:rPr lang="en-US" sz="2400" dirty="0"/>
              <a:t>Using a clustering feature, we can easily derive many useful statistics of a cluster.</a:t>
            </a:r>
          </a:p>
          <a:p>
            <a:pPr marL="342900" indent="-342900" algn="just">
              <a:lnSpc>
                <a:spcPct val="150000"/>
              </a:lnSpc>
              <a:buFont typeface="Arial" panose="020B0604020202020204" pitchFamily="34" charset="0"/>
              <a:buChar char="•"/>
            </a:pPr>
            <a:r>
              <a:rPr lang="en-US" sz="2400" dirty="0"/>
              <a:t>For example, the cluster’s centroid, x</a:t>
            </a:r>
            <a:r>
              <a:rPr lang="en-US" sz="2400" baseline="-25000" dirty="0"/>
              <a:t>0</a:t>
            </a:r>
            <a:r>
              <a:rPr lang="en-US" sz="2400" dirty="0"/>
              <a:t>, radius, R, and diameter, D, are</a:t>
            </a:r>
            <a:endParaRPr lang="en-IN" sz="2400" dirty="0"/>
          </a:p>
        </p:txBody>
      </p:sp>
      <p:pic>
        <p:nvPicPr>
          <p:cNvPr id="8" name="Picture 7">
            <a:extLst>
              <a:ext uri="{FF2B5EF4-FFF2-40B4-BE49-F238E27FC236}">
                <a16:creationId xmlns:a16="http://schemas.microsoft.com/office/drawing/2014/main" id="{34C59643-F3C1-1A1E-CC21-2689C9EEF8BF}"/>
              </a:ext>
            </a:extLst>
          </p:cNvPr>
          <p:cNvPicPr>
            <a:picLocks noChangeAspect="1"/>
          </p:cNvPicPr>
          <p:nvPr/>
        </p:nvPicPr>
        <p:blipFill>
          <a:blip r:embed="rId2"/>
          <a:stretch>
            <a:fillRect/>
          </a:stretch>
        </p:blipFill>
        <p:spPr>
          <a:xfrm>
            <a:off x="2373407" y="2918296"/>
            <a:ext cx="1556657" cy="348759"/>
          </a:xfrm>
          <a:prstGeom prst="rect">
            <a:avLst/>
          </a:prstGeom>
        </p:spPr>
      </p:pic>
      <p:pic>
        <p:nvPicPr>
          <p:cNvPr id="10" name="Picture 9">
            <a:extLst>
              <a:ext uri="{FF2B5EF4-FFF2-40B4-BE49-F238E27FC236}">
                <a16:creationId xmlns:a16="http://schemas.microsoft.com/office/drawing/2014/main" id="{3BBAFF66-B6BE-D8CC-2419-844EA5F9AC3C}"/>
              </a:ext>
            </a:extLst>
          </p:cNvPr>
          <p:cNvPicPr>
            <a:picLocks noChangeAspect="1"/>
          </p:cNvPicPr>
          <p:nvPr/>
        </p:nvPicPr>
        <p:blipFill>
          <a:blip r:embed="rId3"/>
          <a:stretch>
            <a:fillRect/>
          </a:stretch>
        </p:blipFill>
        <p:spPr>
          <a:xfrm>
            <a:off x="9494715" y="2854897"/>
            <a:ext cx="865242" cy="661656"/>
          </a:xfrm>
          <a:prstGeom prst="rect">
            <a:avLst/>
          </a:prstGeom>
        </p:spPr>
      </p:pic>
      <p:pic>
        <p:nvPicPr>
          <p:cNvPr id="12" name="Picture 11">
            <a:extLst>
              <a:ext uri="{FF2B5EF4-FFF2-40B4-BE49-F238E27FC236}">
                <a16:creationId xmlns:a16="http://schemas.microsoft.com/office/drawing/2014/main" id="{5FA91D71-20E0-AA56-070A-5F19289A4C7F}"/>
              </a:ext>
            </a:extLst>
          </p:cNvPr>
          <p:cNvPicPr>
            <a:picLocks noChangeAspect="1"/>
          </p:cNvPicPr>
          <p:nvPr/>
        </p:nvPicPr>
        <p:blipFill>
          <a:blip r:embed="rId4"/>
          <a:stretch>
            <a:fillRect/>
          </a:stretch>
        </p:blipFill>
        <p:spPr>
          <a:xfrm>
            <a:off x="6674824" y="3472778"/>
            <a:ext cx="1196444" cy="387187"/>
          </a:xfrm>
          <a:prstGeom prst="rect">
            <a:avLst/>
          </a:prstGeom>
        </p:spPr>
      </p:pic>
      <p:pic>
        <p:nvPicPr>
          <p:cNvPr id="4" name="Picture 8">
            <a:extLst>
              <a:ext uri="{FF2B5EF4-FFF2-40B4-BE49-F238E27FC236}">
                <a16:creationId xmlns:a16="http://schemas.microsoft.com/office/drawing/2014/main" id="{93507C76-D9C7-8677-51CF-D969EE0E47BD}"/>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 y="0"/>
            <a:ext cx="2539093" cy="110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737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094B-A2AA-9F65-B5A4-492DC2152AEA}"/>
              </a:ext>
            </a:extLst>
          </p:cNvPr>
          <p:cNvSpPr>
            <a:spLocks noGrp="1"/>
          </p:cNvSpPr>
          <p:nvPr>
            <p:ph type="title"/>
          </p:nvPr>
        </p:nvSpPr>
        <p:spPr>
          <a:xfrm>
            <a:off x="3407151" y="164413"/>
            <a:ext cx="6484100" cy="781496"/>
          </a:xfrm>
        </p:spPr>
        <p:txBody>
          <a:bodyPr/>
          <a:lstStyle/>
          <a:p>
            <a:pPr algn="ctr"/>
            <a:r>
              <a:rPr lang="en-US" dirty="0"/>
              <a:t> BIRCH: Multiphase Hierarchical Clustering Using Clustering Feature Trees</a:t>
            </a:r>
            <a:endParaRPr lang="en-IN" dirty="0"/>
          </a:p>
        </p:txBody>
      </p:sp>
      <p:pic>
        <p:nvPicPr>
          <p:cNvPr id="5" name="Picture 4">
            <a:extLst>
              <a:ext uri="{FF2B5EF4-FFF2-40B4-BE49-F238E27FC236}">
                <a16:creationId xmlns:a16="http://schemas.microsoft.com/office/drawing/2014/main" id="{583277A9-CAD0-DC51-5131-B1986259FB4D}"/>
              </a:ext>
            </a:extLst>
          </p:cNvPr>
          <p:cNvPicPr>
            <a:picLocks noChangeAspect="1"/>
          </p:cNvPicPr>
          <p:nvPr/>
        </p:nvPicPr>
        <p:blipFill>
          <a:blip r:embed="rId2"/>
          <a:stretch>
            <a:fillRect/>
          </a:stretch>
        </p:blipFill>
        <p:spPr>
          <a:xfrm>
            <a:off x="338001" y="1387906"/>
            <a:ext cx="2011229" cy="1166513"/>
          </a:xfrm>
          <a:prstGeom prst="rect">
            <a:avLst/>
          </a:prstGeom>
        </p:spPr>
      </p:pic>
      <p:pic>
        <p:nvPicPr>
          <p:cNvPr id="7" name="Picture 6">
            <a:extLst>
              <a:ext uri="{FF2B5EF4-FFF2-40B4-BE49-F238E27FC236}">
                <a16:creationId xmlns:a16="http://schemas.microsoft.com/office/drawing/2014/main" id="{9F13A491-AA2A-9647-1905-65E302729D2D}"/>
              </a:ext>
            </a:extLst>
          </p:cNvPr>
          <p:cNvPicPr>
            <a:picLocks noChangeAspect="1"/>
          </p:cNvPicPr>
          <p:nvPr/>
        </p:nvPicPr>
        <p:blipFill>
          <a:blip r:embed="rId3"/>
          <a:stretch>
            <a:fillRect/>
          </a:stretch>
        </p:blipFill>
        <p:spPr>
          <a:xfrm>
            <a:off x="81186" y="2631296"/>
            <a:ext cx="3940096" cy="2449859"/>
          </a:xfrm>
          <a:prstGeom prst="rect">
            <a:avLst/>
          </a:prstGeom>
        </p:spPr>
      </p:pic>
      <p:sp>
        <p:nvSpPr>
          <p:cNvPr id="9" name="TextBox 8">
            <a:extLst>
              <a:ext uri="{FF2B5EF4-FFF2-40B4-BE49-F238E27FC236}">
                <a16:creationId xmlns:a16="http://schemas.microsoft.com/office/drawing/2014/main" id="{00EA4A1C-60F9-4AF8-AAC3-187A1D62B40F}"/>
              </a:ext>
            </a:extLst>
          </p:cNvPr>
          <p:cNvSpPr txBox="1"/>
          <p:nvPr/>
        </p:nvSpPr>
        <p:spPr>
          <a:xfrm>
            <a:off x="4145973" y="1279520"/>
            <a:ext cx="7964841" cy="4939814"/>
          </a:xfrm>
          <a:prstGeom prst="rect">
            <a:avLst/>
          </a:prstGeom>
          <a:noFill/>
        </p:spPr>
        <p:txBody>
          <a:bodyPr wrap="square">
            <a:spAutoFit/>
          </a:bodyPr>
          <a:lstStyle/>
          <a:p>
            <a:pPr marL="342900" indent="-342900" algn="just">
              <a:buFont typeface="Arial" panose="020B0604020202020204" pitchFamily="34" charset="0"/>
              <a:buChar char="•"/>
            </a:pPr>
            <a:r>
              <a:rPr lang="en-US" sz="2100" dirty="0">
                <a:solidFill>
                  <a:srgbClr val="0000FF"/>
                </a:solidFill>
                <a:latin typeface="Cambria"/>
              </a:rPr>
              <a:t>Here, R is the average distance from member objects to the centroid, and D is the average pairwise distance within a cluster. </a:t>
            </a:r>
          </a:p>
          <a:p>
            <a:pPr marL="342900" indent="-342900" algn="just">
              <a:buFont typeface="Arial" panose="020B0604020202020204" pitchFamily="34" charset="0"/>
              <a:buChar char="•"/>
            </a:pPr>
            <a:endParaRPr lang="en-US" sz="2100" dirty="0">
              <a:solidFill>
                <a:srgbClr val="0000FF"/>
              </a:solidFill>
              <a:latin typeface="Cambria"/>
            </a:endParaRPr>
          </a:p>
          <a:p>
            <a:pPr marL="342900" indent="-342900" algn="just">
              <a:buFont typeface="Arial" panose="020B0604020202020204" pitchFamily="34" charset="0"/>
              <a:buChar char="•"/>
            </a:pPr>
            <a:r>
              <a:rPr lang="en-US" sz="2100" dirty="0">
                <a:solidFill>
                  <a:srgbClr val="0000FF"/>
                </a:solidFill>
                <a:latin typeface="Cambria"/>
              </a:rPr>
              <a:t>Both R and D reflect the tightness of the cluster around the centroid. </a:t>
            </a:r>
          </a:p>
          <a:p>
            <a:pPr marL="342900" indent="-342900" algn="just">
              <a:buFont typeface="Arial" panose="020B0604020202020204" pitchFamily="34" charset="0"/>
              <a:buChar char="•"/>
            </a:pPr>
            <a:endParaRPr lang="en-US" sz="2100" dirty="0">
              <a:solidFill>
                <a:srgbClr val="0000FF"/>
              </a:solidFill>
              <a:latin typeface="Cambria"/>
            </a:endParaRPr>
          </a:p>
          <a:p>
            <a:pPr marL="342900" indent="-342900" algn="just">
              <a:buFont typeface="Arial" panose="020B0604020202020204" pitchFamily="34" charset="0"/>
              <a:buChar char="•"/>
            </a:pPr>
            <a:r>
              <a:rPr lang="en-US" sz="2100" dirty="0">
                <a:solidFill>
                  <a:srgbClr val="D943CE"/>
                </a:solidFill>
                <a:latin typeface="Cambria"/>
              </a:rPr>
              <a:t>Summarizing a cluster using the clustering feature can avoid storing the detailed information about individual objects or points. </a:t>
            </a:r>
          </a:p>
          <a:p>
            <a:pPr marL="342900" indent="-342900" algn="just">
              <a:buFont typeface="Arial" panose="020B0604020202020204" pitchFamily="34" charset="0"/>
              <a:buChar char="•"/>
            </a:pPr>
            <a:endParaRPr lang="en-US" sz="2100" dirty="0">
              <a:solidFill>
                <a:srgbClr val="0000FF"/>
              </a:solidFill>
              <a:latin typeface="Cambria"/>
            </a:endParaRPr>
          </a:p>
          <a:p>
            <a:pPr marL="342900" indent="-342900" algn="just">
              <a:buFont typeface="Arial" panose="020B0604020202020204" pitchFamily="34" charset="0"/>
              <a:buChar char="•"/>
            </a:pPr>
            <a:r>
              <a:rPr lang="en-US" sz="2100" dirty="0">
                <a:solidFill>
                  <a:srgbClr val="0000FF"/>
                </a:solidFill>
                <a:latin typeface="Cambria"/>
              </a:rPr>
              <a:t>Instead, we </a:t>
            </a:r>
            <a:r>
              <a:rPr lang="en-US" sz="2100" u="sng" dirty="0">
                <a:solidFill>
                  <a:srgbClr val="00B0F0"/>
                </a:solidFill>
                <a:effectLst>
                  <a:outerShdw blurRad="38100" dist="38100" dir="2700000" algn="tl">
                    <a:srgbClr val="000000">
                      <a:alpha val="43137"/>
                    </a:srgbClr>
                  </a:outerShdw>
                </a:effectLst>
                <a:latin typeface="Cambria"/>
              </a:rPr>
              <a:t>only need a constant size of space to store the clustering feature</a:t>
            </a:r>
            <a:r>
              <a:rPr lang="en-US" sz="2100" dirty="0">
                <a:solidFill>
                  <a:srgbClr val="0000FF"/>
                </a:solidFill>
                <a:latin typeface="Cambria"/>
              </a:rPr>
              <a:t>. </a:t>
            </a:r>
          </a:p>
          <a:p>
            <a:pPr marL="342900" indent="-342900" algn="just">
              <a:buFont typeface="Arial" panose="020B0604020202020204" pitchFamily="34" charset="0"/>
              <a:buChar char="•"/>
            </a:pPr>
            <a:endParaRPr lang="en-US" sz="2100" dirty="0">
              <a:solidFill>
                <a:srgbClr val="0000FF"/>
              </a:solidFill>
              <a:latin typeface="Cambria"/>
            </a:endParaRPr>
          </a:p>
          <a:p>
            <a:pPr marL="342900" indent="-342900" algn="just">
              <a:buFont typeface="Arial" panose="020B0604020202020204" pitchFamily="34" charset="0"/>
              <a:buChar char="•"/>
            </a:pPr>
            <a:r>
              <a:rPr lang="en-US" sz="2100" dirty="0">
                <a:solidFill>
                  <a:srgbClr val="0000FF"/>
                </a:solidFill>
                <a:latin typeface="Cambria"/>
              </a:rPr>
              <a:t>This is </a:t>
            </a:r>
            <a:r>
              <a:rPr lang="en-US" sz="2100" dirty="0">
                <a:solidFill>
                  <a:srgbClr val="CCFF99"/>
                </a:solidFill>
                <a:highlight>
                  <a:srgbClr val="000000"/>
                </a:highlight>
                <a:latin typeface="Cambria"/>
              </a:rPr>
              <a:t>the key to BIRCH efficiency in space &amp; Moreover, clustering features are additive</a:t>
            </a:r>
            <a:r>
              <a:rPr lang="en-US" sz="2100" dirty="0">
                <a:solidFill>
                  <a:srgbClr val="0000FF"/>
                </a:solidFill>
                <a:highlight>
                  <a:srgbClr val="000000"/>
                </a:highlight>
                <a:latin typeface="Cambria"/>
              </a:rPr>
              <a:t>.</a:t>
            </a:r>
            <a:endParaRPr lang="en-IN" sz="2100" dirty="0">
              <a:solidFill>
                <a:srgbClr val="0000FF"/>
              </a:solidFill>
              <a:highlight>
                <a:srgbClr val="000000"/>
              </a:highlight>
              <a:latin typeface="Cambria"/>
            </a:endParaRPr>
          </a:p>
        </p:txBody>
      </p:sp>
      <p:pic>
        <p:nvPicPr>
          <p:cNvPr id="3" name="Picture 8">
            <a:extLst>
              <a:ext uri="{FF2B5EF4-FFF2-40B4-BE49-F238E27FC236}">
                <a16:creationId xmlns:a16="http://schemas.microsoft.com/office/drawing/2014/main" id="{34F64A74-1F3B-AD7E-2572-F036871DA776}"/>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0" y="0"/>
            <a:ext cx="2873830" cy="1252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0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6BDD1-1DA2-187D-27D4-49AF5E72955F}"/>
              </a:ext>
            </a:extLst>
          </p:cNvPr>
          <p:cNvSpPr>
            <a:spLocks noGrp="1"/>
          </p:cNvSpPr>
          <p:nvPr>
            <p:ph type="title"/>
          </p:nvPr>
        </p:nvSpPr>
        <p:spPr>
          <a:xfrm>
            <a:off x="3279332" y="164413"/>
            <a:ext cx="6434939" cy="390748"/>
          </a:xfrm>
        </p:spPr>
        <p:txBody>
          <a:bodyPr/>
          <a:lstStyle/>
          <a:p>
            <a:pPr algn="ctr"/>
            <a:r>
              <a:rPr lang="en-IN" dirty="0"/>
              <a:t>Clustering</a:t>
            </a:r>
          </a:p>
        </p:txBody>
      </p:sp>
      <p:pic>
        <p:nvPicPr>
          <p:cNvPr id="3" name="Picture 8">
            <a:extLst>
              <a:ext uri="{FF2B5EF4-FFF2-40B4-BE49-F238E27FC236}">
                <a16:creationId xmlns:a16="http://schemas.microsoft.com/office/drawing/2014/main" id="{EDF8CDBB-2706-9893-43E8-CEBD5D80D5C4}"/>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653394" cy="11566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4B83D5-E36A-BF43-9545-6ECCF824492E}"/>
                  </a:ext>
                </a:extLst>
              </p:cNvPr>
              <p:cNvSpPr txBox="1"/>
              <p:nvPr/>
            </p:nvSpPr>
            <p:spPr>
              <a:xfrm>
                <a:off x="532720" y="1319616"/>
                <a:ext cx="9337902" cy="5570436"/>
              </a:xfrm>
              <a:prstGeom prst="rect">
                <a:avLst/>
              </a:prstGeom>
              <a:noFill/>
            </p:spPr>
            <p:txBody>
              <a:bodyPr wrap="square">
                <a:spAutoFit/>
              </a:bodyPr>
              <a:lstStyle/>
              <a:p>
                <a:pPr>
                  <a:buNone/>
                </a:pPr>
                <a:r>
                  <a:rPr lang="en-US" b="1" dirty="0"/>
                  <a:t>Definition</a:t>
                </a:r>
              </a:p>
              <a:p>
                <a:pPr lvl="1">
                  <a:buFont typeface="Arial" panose="020B0604020202020204" pitchFamily="34" charset="0"/>
                  <a:buChar char="•"/>
                </a:pPr>
                <a:r>
                  <a:rPr lang="en-US" dirty="0"/>
                  <a:t>Clustering is an </a:t>
                </a:r>
                <a:r>
                  <a:rPr lang="en-US" b="1" dirty="0"/>
                  <a:t>unsupervised learning technique</a:t>
                </a:r>
                <a:r>
                  <a:rPr lang="en-US" dirty="0"/>
                  <a:t> used to group similar data points into clusters based on their features.</a:t>
                </a:r>
              </a:p>
              <a:p>
                <a:pPr>
                  <a:buFont typeface="Arial" panose="020B0604020202020204" pitchFamily="34" charset="0"/>
                  <a:buChar char="•"/>
                </a:pPr>
                <a:r>
                  <a:rPr lang="en-US" b="1" dirty="0"/>
                  <a:t>Goal:</a:t>
                </a:r>
                <a:r>
                  <a:rPr lang="en-US" dirty="0"/>
                  <a:t> Objects in the same cluster are </a:t>
                </a:r>
                <a:r>
                  <a:rPr lang="en-US" b="1" dirty="0"/>
                  <a:t>more similar</a:t>
                </a:r>
                <a:r>
                  <a:rPr lang="en-US" dirty="0"/>
                  <a:t> to each other than to those in other clusters.</a:t>
                </a:r>
              </a:p>
              <a:p>
                <a:pPr>
                  <a:buNone/>
                </a:pPr>
                <a:r>
                  <a:rPr lang="en-US" b="1" dirty="0"/>
                  <a:t>Key Idea</a:t>
                </a:r>
              </a:p>
              <a:p>
                <a:pPr lvl="1">
                  <a:buFont typeface="Arial" panose="020B0604020202020204" pitchFamily="34" charset="0"/>
                  <a:buChar char="•"/>
                </a:pPr>
                <a:r>
                  <a:rPr lang="en-US" dirty="0"/>
                  <a:t>No predefined labels are used.</a:t>
                </a:r>
              </a:p>
              <a:p>
                <a:pPr lvl="1">
                  <a:buFont typeface="Arial" panose="020B0604020202020204" pitchFamily="34" charset="0"/>
                  <a:buChar char="•"/>
                </a:pPr>
                <a:r>
                  <a:rPr lang="en-US" dirty="0"/>
                  <a:t>The algorithm discovers </a:t>
                </a:r>
                <a:r>
                  <a:rPr lang="en-US" b="1" dirty="0"/>
                  <a:t>natural groupings</a:t>
                </a:r>
                <a:r>
                  <a:rPr lang="en-US" dirty="0"/>
                  <a:t> in data.</a:t>
                </a:r>
              </a:p>
              <a:p>
                <a:r>
                  <a:rPr lang="en-IN" b="1" dirty="0"/>
                  <a:t>Formal Representation</a:t>
                </a:r>
              </a:p>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𝐷</m:t>
                      </m:r>
                      <m:r>
                        <a:rPr lang="en-IN">
                          <a:latin typeface="Cambria Math" panose="02040503050406030204" pitchFamily="18" charset="0"/>
                        </a:rPr>
                        <m:t>=</m:t>
                      </m:r>
                      <m:d>
                        <m:dPr>
                          <m:begChr m:val="{"/>
                          <m:endChr m:val="}"/>
                          <m:sep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1</m:t>
                              </m:r>
                            </m:sub>
                          </m:sSub>
                        </m:e>
                        <m:e>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2</m:t>
                              </m:r>
                            </m:sub>
                          </m:sSub>
                        </m:e>
                        <m:e>
                          <m:r>
                            <a:rPr lang="ar-AE">
                              <a:latin typeface="Cambria Math" panose="02040503050406030204" pitchFamily="18" charset="0"/>
                            </a:rPr>
                            <m:t>.</m:t>
                          </m:r>
                        </m:e>
                        <m:e>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𝑛</m:t>
                              </m:r>
                            </m:sub>
                          </m:sSub>
                        </m:e>
                      </m:d>
                      <m:r>
                        <a:rPr lang="ar-AE">
                          <a:latin typeface="Cambria Math" panose="02040503050406030204" pitchFamily="18" charset="0"/>
                        </a:rPr>
                        <m:t>→</m:t>
                      </m:r>
                      <m:d>
                        <m:dPr>
                          <m:begChr m:val="{"/>
                          <m:endChr m:val="}"/>
                          <m:sep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1</m:t>
                              </m:r>
                            </m:sub>
                          </m:sSub>
                        </m:e>
                        <m:e>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2</m:t>
                              </m:r>
                            </m:sub>
                          </m:sSub>
                        </m:e>
                        <m:e>
                          <m:r>
                            <a:rPr lang="ar-AE">
                              <a:latin typeface="Cambria Math" panose="02040503050406030204" pitchFamily="18" charset="0"/>
                            </a:rPr>
                            <m:t>.</m:t>
                          </m:r>
                        </m:e>
                        <m:e>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i="1">
                                  <a:latin typeface="Cambria Math" panose="02040503050406030204" pitchFamily="18" charset="0"/>
                                </a:rPr>
                                <m:t>𝑘</m:t>
                              </m:r>
                            </m:sub>
                          </m:sSub>
                        </m:e>
                      </m:d>
                    </m:oMath>
                  </m:oMathPara>
                </a14:m>
                <a:endParaRPr lang="ar-AE" dirty="0"/>
              </a:p>
              <a:p>
                <a:r>
                  <a:rPr lang="en-IN" dirty="0"/>
                  <a:t>such that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i="1">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i="1">
                            <a:latin typeface="Cambria Math" panose="02040503050406030204" pitchFamily="18" charset="0"/>
                          </a:rPr>
                          <m:t>𝑗</m:t>
                        </m:r>
                      </m:sub>
                    </m:sSub>
                    <m:r>
                      <a:rPr lang="ar-AE">
                        <a:latin typeface="Cambria Math" panose="02040503050406030204" pitchFamily="18" charset="0"/>
                      </a:rPr>
                      <m:t>=</m:t>
                    </m:r>
                    <m:r>
                      <a:rPr lang="ar-AE">
                        <a:latin typeface="Cambria Math" panose="02040503050406030204" pitchFamily="18" charset="0"/>
                      </a:rPr>
                      <m:t>∅</m:t>
                    </m:r>
                  </m:oMath>
                </a14:m>
                <a:r>
                  <a:rPr lang="en-IN" dirty="0"/>
                  <a:t>for </a:t>
                </a:r>
                <a14:m>
                  <m:oMath xmlns:m="http://schemas.openxmlformats.org/officeDocument/2006/math">
                    <m:r>
                      <a:rPr lang="en-IN" i="1">
                        <a:latin typeface="Cambria Math" panose="02040503050406030204" pitchFamily="18" charset="0"/>
                      </a:rPr>
                      <m:t>𝑖</m:t>
                    </m:r>
                    <m:r>
                      <a:rPr lang="en-IN">
                        <a:latin typeface="Cambria Math" panose="02040503050406030204" pitchFamily="18" charset="0"/>
                      </a:rPr>
                      <m:t>≠</m:t>
                    </m:r>
                    <m:r>
                      <a:rPr lang="en-IN" i="1">
                        <a:latin typeface="Cambria Math" panose="02040503050406030204" pitchFamily="18" charset="0"/>
                      </a:rPr>
                      <m:t>𝑗</m:t>
                    </m:r>
                  </m:oMath>
                </a14:m>
                <a:r>
                  <a:rPr lang="en-IN" dirty="0"/>
                  <a:t> Similarity within clusters ↑, dissimilarity between clusters ↓</a:t>
                </a:r>
              </a:p>
              <a:p>
                <a:r>
                  <a:rPr lang="en-IN" b="1" dirty="0"/>
                  <a:t>Example</a:t>
                </a:r>
              </a:p>
              <a:p>
                <a:r>
                  <a:rPr lang="en-IN" dirty="0"/>
                  <a:t>Dataset: Animal features (weight, legs, can fly)</a:t>
                </a:r>
                <a:br>
                  <a:rPr lang="en-IN" dirty="0"/>
                </a:br>
                <a:r>
                  <a:rPr lang="en-IN" dirty="0"/>
                  <a:t>→ Cluster 1: Birds</a:t>
                </a:r>
                <a:br>
                  <a:rPr lang="en-IN" dirty="0"/>
                </a:br>
                <a:r>
                  <a:rPr lang="en-IN" dirty="0"/>
                  <a:t>→ Cluster 2: Mammals</a:t>
                </a:r>
              </a:p>
              <a:p>
                <a:r>
                  <a:rPr lang="en-IN" b="1" dirty="0"/>
                  <a:t>Common Algorithms</a:t>
                </a:r>
              </a:p>
              <a:p>
                <a:pPr marL="1657350" lvl="3" indent="-285750">
                  <a:buFont typeface="Arial" panose="020B0604020202020204" pitchFamily="34" charset="0"/>
                  <a:buChar char="•"/>
                </a:pPr>
                <a:r>
                  <a:rPr lang="en-IN" sz="1600" b="1" dirty="0"/>
                  <a:t>K-Means Clustering</a:t>
                </a:r>
              </a:p>
              <a:p>
                <a:pPr marL="1657350" lvl="3" indent="-285750">
                  <a:buFont typeface="Arial" panose="020B0604020202020204" pitchFamily="34" charset="0"/>
                  <a:buChar char="•"/>
                </a:pPr>
                <a:r>
                  <a:rPr lang="en-IN" sz="1600" b="1" dirty="0"/>
                  <a:t>Hierarchical Clustering</a:t>
                </a:r>
              </a:p>
              <a:p>
                <a:pPr marL="1657350" lvl="3" indent="-285750">
                  <a:buFont typeface="Arial" panose="020B0604020202020204" pitchFamily="34" charset="0"/>
                  <a:buChar char="•"/>
                </a:pPr>
                <a:r>
                  <a:rPr lang="en-IN" sz="1600" b="1" dirty="0"/>
                  <a:t>DBSCAN</a:t>
                </a:r>
              </a:p>
              <a:p>
                <a:pPr marL="1657350" lvl="3" indent="-285750">
                  <a:buFont typeface="Arial" panose="020B0604020202020204" pitchFamily="34" charset="0"/>
                  <a:buChar char="•"/>
                </a:pPr>
                <a:r>
                  <a:rPr lang="en-IN" sz="1600" b="1" dirty="0"/>
                  <a:t>Gaussian Mixture Models (GMM)</a:t>
                </a:r>
              </a:p>
              <a:p>
                <a:pPr>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104B83D5-E36A-BF43-9545-6ECCF824492E}"/>
                  </a:ext>
                </a:extLst>
              </p:cNvPr>
              <p:cNvSpPr txBox="1">
                <a:spLocks noRot="1" noChangeAspect="1" noMove="1" noResize="1" noEditPoints="1" noAdjustHandles="1" noChangeArrowheads="1" noChangeShapeType="1" noTextEdit="1"/>
              </p:cNvSpPr>
              <p:nvPr/>
            </p:nvSpPr>
            <p:spPr>
              <a:xfrm>
                <a:off x="532720" y="1319616"/>
                <a:ext cx="9337902" cy="5570436"/>
              </a:xfrm>
              <a:prstGeom prst="rect">
                <a:avLst/>
              </a:prstGeom>
              <a:blipFill>
                <a:blip r:embed="rId3"/>
                <a:stretch>
                  <a:fillRect l="-522" t="-547"/>
                </a:stretch>
              </a:blipFill>
            </p:spPr>
            <p:txBody>
              <a:bodyPr/>
              <a:lstStyle/>
              <a:p>
                <a:r>
                  <a:rPr lang="en-IN">
                    <a:noFill/>
                  </a:rPr>
                  <a:t> </a:t>
                </a:r>
              </a:p>
            </p:txBody>
          </p:sp>
        </mc:Fallback>
      </mc:AlternateContent>
    </p:spTree>
    <p:extLst>
      <p:ext uri="{BB962C8B-B14F-4D97-AF65-F5344CB8AC3E}">
        <p14:creationId xmlns:p14="http://schemas.microsoft.com/office/powerpoint/2010/main" val="2182815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740D90-1428-2FA2-1938-35DA64B5C6F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C1A5C1F-3D75-D5BF-2BEC-1BAE9EF2A12D}"/>
              </a:ext>
            </a:extLst>
          </p:cNvPr>
          <p:cNvPicPr>
            <a:picLocks noChangeAspect="1"/>
          </p:cNvPicPr>
          <p:nvPr/>
        </p:nvPicPr>
        <p:blipFill>
          <a:blip r:embed="rId2"/>
          <a:stretch>
            <a:fillRect/>
          </a:stretch>
        </p:blipFill>
        <p:spPr>
          <a:xfrm>
            <a:off x="927966" y="1185549"/>
            <a:ext cx="10336067" cy="4486901"/>
          </a:xfrm>
          <a:prstGeom prst="rect">
            <a:avLst/>
          </a:prstGeom>
        </p:spPr>
      </p:pic>
      <p:pic>
        <p:nvPicPr>
          <p:cNvPr id="7" name="Picture 6">
            <a:extLst>
              <a:ext uri="{FF2B5EF4-FFF2-40B4-BE49-F238E27FC236}">
                <a16:creationId xmlns:a16="http://schemas.microsoft.com/office/drawing/2014/main" id="{01327D00-0292-685B-645C-AE2E77E00853}"/>
              </a:ext>
            </a:extLst>
          </p:cNvPr>
          <p:cNvPicPr>
            <a:picLocks noChangeAspect="1"/>
          </p:cNvPicPr>
          <p:nvPr/>
        </p:nvPicPr>
        <p:blipFill>
          <a:blip r:embed="rId3"/>
          <a:stretch>
            <a:fillRect/>
          </a:stretch>
        </p:blipFill>
        <p:spPr>
          <a:xfrm>
            <a:off x="296115" y="5384207"/>
            <a:ext cx="6651692" cy="1052053"/>
          </a:xfrm>
          <a:prstGeom prst="rect">
            <a:avLst/>
          </a:prstGeom>
        </p:spPr>
      </p:pic>
      <p:pic>
        <p:nvPicPr>
          <p:cNvPr id="4" name="Picture 8">
            <a:extLst>
              <a:ext uri="{FF2B5EF4-FFF2-40B4-BE49-F238E27FC236}">
                <a16:creationId xmlns:a16="http://schemas.microsoft.com/office/drawing/2014/main" id="{04DAAF90-6A44-C992-F20F-6D3BEFBC3F86}"/>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42900" y="-127645"/>
            <a:ext cx="2873829" cy="125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133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7D8533-F465-59B3-AAAC-044F3C30DC0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346E956-6A79-E88F-257E-A680A32FBF85}"/>
              </a:ext>
            </a:extLst>
          </p:cNvPr>
          <p:cNvPicPr>
            <a:picLocks noChangeAspect="1"/>
          </p:cNvPicPr>
          <p:nvPr/>
        </p:nvPicPr>
        <p:blipFill>
          <a:blip r:embed="rId2"/>
          <a:stretch>
            <a:fillRect/>
          </a:stretch>
        </p:blipFill>
        <p:spPr>
          <a:xfrm>
            <a:off x="2229573" y="1146362"/>
            <a:ext cx="9057640" cy="4940531"/>
          </a:xfrm>
          <a:prstGeom prst="rect">
            <a:avLst/>
          </a:prstGeom>
        </p:spPr>
      </p:pic>
      <p:pic>
        <p:nvPicPr>
          <p:cNvPr id="4" name="Picture 8">
            <a:extLst>
              <a:ext uri="{FF2B5EF4-FFF2-40B4-BE49-F238E27FC236}">
                <a16:creationId xmlns:a16="http://schemas.microsoft.com/office/drawing/2014/main" id="{6108C3F6-6072-90E5-276A-935F3CFF4DAC}"/>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808514" cy="122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116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094B-A2AA-9F65-B5A4-492DC2152AEA}"/>
              </a:ext>
            </a:extLst>
          </p:cNvPr>
          <p:cNvSpPr>
            <a:spLocks noGrp="1"/>
          </p:cNvSpPr>
          <p:nvPr>
            <p:ph type="title"/>
          </p:nvPr>
        </p:nvSpPr>
        <p:spPr>
          <a:xfrm>
            <a:off x="3407151" y="164413"/>
            <a:ext cx="6484100" cy="781496"/>
          </a:xfrm>
        </p:spPr>
        <p:txBody>
          <a:bodyPr/>
          <a:lstStyle/>
          <a:p>
            <a:r>
              <a:rPr lang="en-US" dirty="0"/>
              <a:t>BIRCH: Multiphase Hierarchical Clustering Using Clustering Feature Trees</a:t>
            </a:r>
            <a:endParaRPr lang="en-IN" dirty="0"/>
          </a:p>
        </p:txBody>
      </p:sp>
      <p:sp>
        <p:nvSpPr>
          <p:cNvPr id="3" name="Text Placeholder 2">
            <a:extLst>
              <a:ext uri="{FF2B5EF4-FFF2-40B4-BE49-F238E27FC236}">
                <a16:creationId xmlns:a16="http://schemas.microsoft.com/office/drawing/2014/main" id="{411E0654-CD3D-B46C-90E4-9E05A1CE751C}"/>
              </a:ext>
            </a:extLst>
          </p:cNvPr>
          <p:cNvSpPr>
            <a:spLocks noGrp="1"/>
          </p:cNvSpPr>
          <p:nvPr>
            <p:ph type="body" idx="1"/>
          </p:nvPr>
        </p:nvSpPr>
        <p:spPr>
          <a:xfrm>
            <a:off x="206477" y="1489263"/>
            <a:ext cx="5418716" cy="2184666"/>
          </a:xfrm>
        </p:spPr>
        <p:txBody>
          <a:bodyPr/>
          <a:lstStyle/>
          <a:p>
            <a:pPr marL="342900" indent="-342900" algn="just">
              <a:lnSpc>
                <a:spcPct val="150000"/>
              </a:lnSpc>
              <a:buFont typeface="Arial" panose="020B0604020202020204" pitchFamily="34" charset="0"/>
              <a:buChar char="•"/>
            </a:pPr>
            <a:r>
              <a:rPr lang="en-US" sz="2400" dirty="0"/>
              <a:t>A CF-tree is a </a:t>
            </a:r>
            <a:r>
              <a:rPr lang="en-US" sz="2400" dirty="0">
                <a:solidFill>
                  <a:srgbClr val="FF3399"/>
                </a:solidFill>
              </a:rPr>
              <a:t>height-balanced tree that stores the clustering features for a hierarchical clustering</a:t>
            </a:r>
            <a:r>
              <a:rPr lang="en-US" sz="2400" dirty="0"/>
              <a:t>. </a:t>
            </a:r>
          </a:p>
          <a:p>
            <a:pPr marL="342900" indent="-342900" algn="just">
              <a:lnSpc>
                <a:spcPct val="150000"/>
              </a:lnSpc>
              <a:buFont typeface="Arial" panose="020B0604020202020204" pitchFamily="34" charset="0"/>
              <a:buChar char="•"/>
            </a:pPr>
            <a:r>
              <a:rPr lang="en-US" sz="2400" dirty="0"/>
              <a:t>An example is shown in Figure . </a:t>
            </a:r>
          </a:p>
          <a:p>
            <a:pPr marL="342900" indent="-342900" algn="just">
              <a:lnSpc>
                <a:spcPct val="150000"/>
              </a:lnSpc>
              <a:buFont typeface="Arial" panose="020B0604020202020204" pitchFamily="34" charset="0"/>
              <a:buChar char="•"/>
            </a:pPr>
            <a:endParaRPr lang="en-IN" sz="2400" dirty="0"/>
          </a:p>
        </p:txBody>
      </p:sp>
      <p:pic>
        <p:nvPicPr>
          <p:cNvPr id="4" name="Picture 3">
            <a:extLst>
              <a:ext uri="{FF2B5EF4-FFF2-40B4-BE49-F238E27FC236}">
                <a16:creationId xmlns:a16="http://schemas.microsoft.com/office/drawing/2014/main" id="{9BF87411-235F-6ED3-7EA3-1DFB7F72CF1F}"/>
              </a:ext>
            </a:extLst>
          </p:cNvPr>
          <p:cNvPicPr>
            <a:picLocks noChangeAspect="1"/>
          </p:cNvPicPr>
          <p:nvPr/>
        </p:nvPicPr>
        <p:blipFill>
          <a:blip r:embed="rId2"/>
          <a:stretch>
            <a:fillRect/>
          </a:stretch>
        </p:blipFill>
        <p:spPr>
          <a:xfrm>
            <a:off x="6096000" y="1319645"/>
            <a:ext cx="6047756" cy="4963488"/>
          </a:xfrm>
          <a:prstGeom prst="rect">
            <a:avLst/>
          </a:prstGeom>
        </p:spPr>
      </p:pic>
      <p:pic>
        <p:nvPicPr>
          <p:cNvPr id="5" name="Picture 8">
            <a:extLst>
              <a:ext uri="{FF2B5EF4-FFF2-40B4-BE49-F238E27FC236}">
                <a16:creationId xmlns:a16="http://schemas.microsoft.com/office/drawing/2014/main" id="{1F5865C0-7DB0-510F-CB7A-E18636A26EBF}"/>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 y="0"/>
            <a:ext cx="2743201" cy="1195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165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094B-A2AA-9F65-B5A4-492DC2152AEA}"/>
              </a:ext>
            </a:extLst>
          </p:cNvPr>
          <p:cNvSpPr>
            <a:spLocks noGrp="1"/>
          </p:cNvSpPr>
          <p:nvPr>
            <p:ph type="title"/>
          </p:nvPr>
        </p:nvSpPr>
        <p:spPr>
          <a:xfrm>
            <a:off x="3407151" y="164413"/>
            <a:ext cx="6484100" cy="781496"/>
          </a:xfrm>
        </p:spPr>
        <p:txBody>
          <a:bodyPr/>
          <a:lstStyle/>
          <a:p>
            <a:r>
              <a:rPr lang="en-US" dirty="0"/>
              <a:t>BIRCH: Multiphase Hierarchical Clustering Using Clustering Feature Trees</a:t>
            </a:r>
            <a:endParaRPr lang="en-IN" dirty="0"/>
          </a:p>
        </p:txBody>
      </p:sp>
      <p:sp>
        <p:nvSpPr>
          <p:cNvPr id="3" name="Text Placeholder 2">
            <a:extLst>
              <a:ext uri="{FF2B5EF4-FFF2-40B4-BE49-F238E27FC236}">
                <a16:creationId xmlns:a16="http://schemas.microsoft.com/office/drawing/2014/main" id="{411E0654-CD3D-B46C-90E4-9E05A1CE751C}"/>
              </a:ext>
            </a:extLst>
          </p:cNvPr>
          <p:cNvSpPr>
            <a:spLocks noGrp="1"/>
          </p:cNvSpPr>
          <p:nvPr>
            <p:ph type="body" idx="1"/>
          </p:nvPr>
        </p:nvSpPr>
        <p:spPr>
          <a:xfrm>
            <a:off x="206477" y="1489263"/>
            <a:ext cx="11275020" cy="4548105"/>
          </a:xfrm>
        </p:spPr>
        <p:txBody>
          <a:bodyPr/>
          <a:lstStyle/>
          <a:p>
            <a:pPr algn="just">
              <a:lnSpc>
                <a:spcPct val="150000"/>
              </a:lnSpc>
            </a:pPr>
            <a:r>
              <a:rPr lang="en-US" sz="2200" dirty="0"/>
              <a:t>By definition, </a:t>
            </a:r>
            <a:r>
              <a:rPr lang="en-US" sz="2200" dirty="0">
                <a:solidFill>
                  <a:srgbClr val="C00000"/>
                </a:solidFill>
              </a:rPr>
              <a:t>a </a:t>
            </a:r>
            <a:r>
              <a:rPr lang="en-US" sz="2200" dirty="0" err="1">
                <a:solidFill>
                  <a:srgbClr val="C00000"/>
                </a:solidFill>
              </a:rPr>
              <a:t>nonleaf</a:t>
            </a:r>
            <a:r>
              <a:rPr lang="en-US" sz="2200" dirty="0">
                <a:solidFill>
                  <a:srgbClr val="C00000"/>
                </a:solidFill>
              </a:rPr>
              <a:t> node in a tree has descendants or “children.” </a:t>
            </a:r>
          </a:p>
          <a:p>
            <a:pPr algn="just">
              <a:lnSpc>
                <a:spcPct val="150000"/>
              </a:lnSpc>
            </a:pPr>
            <a:r>
              <a:rPr lang="en-US" sz="2200" dirty="0"/>
              <a:t>The </a:t>
            </a:r>
            <a:r>
              <a:rPr lang="en-US" sz="2200" dirty="0" err="1">
                <a:solidFill>
                  <a:srgbClr val="0000FF"/>
                </a:solidFill>
              </a:rPr>
              <a:t>nonleaf</a:t>
            </a:r>
            <a:r>
              <a:rPr lang="en-US" sz="2200" dirty="0">
                <a:solidFill>
                  <a:srgbClr val="0000FF"/>
                </a:solidFill>
              </a:rPr>
              <a:t> nodes store sums of the CFs of their children, and thus summarize clustering information about their children. </a:t>
            </a:r>
          </a:p>
          <a:p>
            <a:pPr algn="just">
              <a:lnSpc>
                <a:spcPct val="150000"/>
              </a:lnSpc>
            </a:pPr>
            <a:r>
              <a:rPr lang="en-US" sz="2200" dirty="0"/>
              <a:t>A CF-tree has two parameters: </a:t>
            </a:r>
            <a:r>
              <a:rPr lang="en-US" sz="2200" b="1" dirty="0">
                <a:solidFill>
                  <a:srgbClr val="0000FF"/>
                </a:solidFill>
              </a:rPr>
              <a:t>branching factor, B, and threshold, T. </a:t>
            </a:r>
          </a:p>
          <a:p>
            <a:pPr marL="1172078" lvl="2" indent="-342900" algn="just">
              <a:lnSpc>
                <a:spcPct val="150000"/>
              </a:lnSpc>
              <a:buFont typeface="Arial" panose="020B0604020202020204" pitchFamily="34" charset="0"/>
              <a:buChar char="•"/>
            </a:pPr>
            <a:r>
              <a:rPr lang="en-US" sz="2200" dirty="0">
                <a:solidFill>
                  <a:schemeClr val="tx1"/>
                </a:solidFill>
                <a:latin typeface="Cambria"/>
              </a:rPr>
              <a:t>The </a:t>
            </a:r>
            <a:r>
              <a:rPr lang="en-US" sz="2200" dirty="0">
                <a:solidFill>
                  <a:srgbClr val="FF3399"/>
                </a:solidFill>
                <a:latin typeface="Cambria"/>
              </a:rPr>
              <a:t>branching factor specifies the maximum number of children </a:t>
            </a:r>
            <a:r>
              <a:rPr lang="en-US" sz="2200" dirty="0">
                <a:solidFill>
                  <a:schemeClr val="tx1"/>
                </a:solidFill>
                <a:latin typeface="Cambria"/>
              </a:rPr>
              <a:t>per </a:t>
            </a:r>
            <a:r>
              <a:rPr lang="en-US" sz="2200" dirty="0" err="1">
                <a:solidFill>
                  <a:schemeClr val="tx1"/>
                </a:solidFill>
                <a:latin typeface="Cambria"/>
              </a:rPr>
              <a:t>nonleaf</a:t>
            </a:r>
            <a:r>
              <a:rPr lang="en-US" sz="2200" dirty="0">
                <a:solidFill>
                  <a:schemeClr val="tx1"/>
                </a:solidFill>
                <a:latin typeface="Cambria"/>
              </a:rPr>
              <a:t> node.</a:t>
            </a:r>
          </a:p>
          <a:p>
            <a:pPr marL="1172078" lvl="2" indent="-342900" algn="just">
              <a:lnSpc>
                <a:spcPct val="150000"/>
              </a:lnSpc>
              <a:buFont typeface="Arial" panose="020B0604020202020204" pitchFamily="34" charset="0"/>
              <a:buChar char="•"/>
            </a:pPr>
            <a:r>
              <a:rPr lang="en-US" sz="2200" dirty="0">
                <a:solidFill>
                  <a:schemeClr val="tx1"/>
                </a:solidFill>
                <a:latin typeface="Cambria"/>
              </a:rPr>
              <a:t> The </a:t>
            </a:r>
            <a:r>
              <a:rPr lang="en-US" sz="2200" dirty="0">
                <a:solidFill>
                  <a:schemeClr val="bg1"/>
                </a:solidFill>
                <a:highlight>
                  <a:srgbClr val="000000"/>
                </a:highlight>
                <a:latin typeface="Cambria"/>
              </a:rPr>
              <a:t>threshold parameter specifies the maximum diameter of subclusters </a:t>
            </a:r>
            <a:r>
              <a:rPr lang="en-US" sz="2200" dirty="0">
                <a:solidFill>
                  <a:schemeClr val="tx1"/>
                </a:solidFill>
                <a:latin typeface="Cambria"/>
              </a:rPr>
              <a:t>stored at the leaf nodes of the tree. </a:t>
            </a:r>
          </a:p>
          <a:p>
            <a:pPr lvl="1" algn="just">
              <a:lnSpc>
                <a:spcPct val="150000"/>
              </a:lnSpc>
            </a:pPr>
            <a:r>
              <a:rPr lang="en-US" sz="2200" dirty="0">
                <a:solidFill>
                  <a:schemeClr val="tx1"/>
                </a:solidFill>
                <a:latin typeface="Cambria"/>
              </a:rPr>
              <a:t>These two parameters implicitly control the resulting tree’s size.</a:t>
            </a:r>
            <a:endParaRPr lang="en-IN" sz="2200" dirty="0">
              <a:solidFill>
                <a:schemeClr val="tx1"/>
              </a:solidFill>
              <a:latin typeface="Cambria"/>
            </a:endParaRPr>
          </a:p>
          <a:p>
            <a:pPr marL="342900" indent="-342900" algn="just">
              <a:lnSpc>
                <a:spcPct val="150000"/>
              </a:lnSpc>
              <a:buFont typeface="Arial" panose="020B0604020202020204" pitchFamily="34" charset="0"/>
              <a:buChar char="•"/>
            </a:pPr>
            <a:endParaRPr lang="en-IN" sz="2400" dirty="0"/>
          </a:p>
        </p:txBody>
      </p:sp>
      <p:pic>
        <p:nvPicPr>
          <p:cNvPr id="4" name="Picture 8">
            <a:extLst>
              <a:ext uri="{FF2B5EF4-FFF2-40B4-BE49-F238E27FC236}">
                <a16:creationId xmlns:a16="http://schemas.microsoft.com/office/drawing/2014/main" id="{1115A588-4EA6-96FC-2A6B-76798F592659}"/>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653394" cy="1156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663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094B-A2AA-9F65-B5A4-492DC2152AEA}"/>
              </a:ext>
            </a:extLst>
          </p:cNvPr>
          <p:cNvSpPr>
            <a:spLocks noGrp="1"/>
          </p:cNvSpPr>
          <p:nvPr>
            <p:ph type="title"/>
          </p:nvPr>
        </p:nvSpPr>
        <p:spPr>
          <a:xfrm>
            <a:off x="3407151" y="164413"/>
            <a:ext cx="6484100" cy="781496"/>
          </a:xfrm>
        </p:spPr>
        <p:txBody>
          <a:bodyPr/>
          <a:lstStyle/>
          <a:p>
            <a:pPr algn="ctr"/>
            <a:r>
              <a:rPr lang="en-US" dirty="0"/>
              <a:t> BIRCH: Multiphase Hierarchical Clustering Using Clustering Feature Trees</a:t>
            </a:r>
            <a:endParaRPr lang="en-IN" dirty="0"/>
          </a:p>
        </p:txBody>
      </p:sp>
      <p:sp>
        <p:nvSpPr>
          <p:cNvPr id="3" name="Text Placeholder 2">
            <a:extLst>
              <a:ext uri="{FF2B5EF4-FFF2-40B4-BE49-F238E27FC236}">
                <a16:creationId xmlns:a16="http://schemas.microsoft.com/office/drawing/2014/main" id="{411E0654-CD3D-B46C-90E4-9E05A1CE751C}"/>
              </a:ext>
            </a:extLst>
          </p:cNvPr>
          <p:cNvSpPr>
            <a:spLocks noGrp="1"/>
          </p:cNvSpPr>
          <p:nvPr>
            <p:ph type="body" idx="1"/>
          </p:nvPr>
        </p:nvSpPr>
        <p:spPr>
          <a:xfrm>
            <a:off x="206477" y="1489263"/>
            <a:ext cx="11275020" cy="4209550"/>
          </a:xfrm>
        </p:spPr>
        <p:txBody>
          <a:bodyPr/>
          <a:lstStyle/>
          <a:p>
            <a:pPr algn="just"/>
            <a:r>
              <a:rPr lang="en-US" sz="2200" dirty="0"/>
              <a:t>Given a limited amount of main memory, an important consideration in BIRCH is to minimize the time required for input/output (I/O). </a:t>
            </a:r>
          </a:p>
          <a:p>
            <a:pPr algn="just"/>
            <a:r>
              <a:rPr lang="en-US" sz="2200" dirty="0">
                <a:solidFill>
                  <a:srgbClr val="0000FF"/>
                </a:solidFill>
              </a:rPr>
              <a:t>BIRCH applies a multiphase clustering technique: </a:t>
            </a:r>
          </a:p>
          <a:p>
            <a:pPr lvl="1" algn="just"/>
            <a:r>
              <a:rPr lang="en-US" sz="2200" dirty="0"/>
              <a:t>A single scan of the data set yields a basic, good clustering, and one or more additional scans can optionally be used to further improve the quality.</a:t>
            </a:r>
          </a:p>
          <a:p>
            <a:pPr algn="just"/>
            <a:r>
              <a:rPr lang="en-US" sz="2200" dirty="0"/>
              <a:t> The primary phases are</a:t>
            </a:r>
          </a:p>
          <a:p>
            <a:pPr algn="just"/>
            <a:r>
              <a:rPr lang="en-US" sz="2200" b="1" dirty="0">
                <a:solidFill>
                  <a:srgbClr val="0000FF"/>
                </a:solidFill>
              </a:rPr>
              <a:t>Phase 1: </a:t>
            </a:r>
            <a:r>
              <a:rPr lang="en-US" sz="2200" dirty="0"/>
              <a:t>BIRCH scans the database to build an initial in-memory CF-tree, which can be viewed as a multilevel compression of the data that tries to preserve the data’s inherent clustering structure.</a:t>
            </a:r>
          </a:p>
          <a:p>
            <a:pPr algn="just"/>
            <a:r>
              <a:rPr lang="en-US" sz="2200" b="1" dirty="0">
                <a:solidFill>
                  <a:srgbClr val="C00000"/>
                </a:solidFill>
              </a:rPr>
              <a:t>Phase 2:</a:t>
            </a:r>
            <a:r>
              <a:rPr lang="en-US" sz="2200" dirty="0"/>
              <a:t> BIRCH applies a (selected) clustering algorithm to cluster the leaf nodes of the CF-tree, which removes sparse clusters as outliers and groups dense clusters into larger ones.</a:t>
            </a:r>
            <a:endParaRPr lang="en-IN" sz="2200" dirty="0"/>
          </a:p>
          <a:p>
            <a:pPr marL="342900" indent="-342900" algn="just">
              <a:lnSpc>
                <a:spcPct val="150000"/>
              </a:lnSpc>
              <a:buFont typeface="Arial" panose="020B0604020202020204" pitchFamily="34" charset="0"/>
              <a:buChar char="•"/>
            </a:pPr>
            <a:endParaRPr lang="en-IN" sz="2400" dirty="0"/>
          </a:p>
        </p:txBody>
      </p:sp>
      <p:pic>
        <p:nvPicPr>
          <p:cNvPr id="4" name="Picture 8">
            <a:extLst>
              <a:ext uri="{FF2B5EF4-FFF2-40B4-BE49-F238E27FC236}">
                <a16:creationId xmlns:a16="http://schemas.microsoft.com/office/drawing/2014/main" id="{0612568E-0F79-754E-62E2-180885AB3CDD}"/>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612572" cy="113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787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094B-A2AA-9F65-B5A4-492DC2152AEA}"/>
              </a:ext>
            </a:extLst>
          </p:cNvPr>
          <p:cNvSpPr>
            <a:spLocks noGrp="1"/>
          </p:cNvSpPr>
          <p:nvPr>
            <p:ph type="title"/>
          </p:nvPr>
        </p:nvSpPr>
        <p:spPr>
          <a:xfrm>
            <a:off x="3407151" y="164413"/>
            <a:ext cx="6484100" cy="781496"/>
          </a:xfrm>
        </p:spPr>
        <p:txBody>
          <a:bodyPr/>
          <a:lstStyle/>
          <a:p>
            <a:r>
              <a:rPr lang="en-US" dirty="0"/>
              <a:t>BIRCH: Multiphase Hierarchical Clustering Using Clustering Feature Trees</a:t>
            </a:r>
            <a:endParaRPr lang="en-IN" dirty="0"/>
          </a:p>
        </p:txBody>
      </p:sp>
      <p:sp>
        <p:nvSpPr>
          <p:cNvPr id="3" name="Text Placeholder 2">
            <a:extLst>
              <a:ext uri="{FF2B5EF4-FFF2-40B4-BE49-F238E27FC236}">
                <a16:creationId xmlns:a16="http://schemas.microsoft.com/office/drawing/2014/main" id="{411E0654-CD3D-B46C-90E4-9E05A1CE751C}"/>
              </a:ext>
            </a:extLst>
          </p:cNvPr>
          <p:cNvSpPr>
            <a:spLocks noGrp="1"/>
          </p:cNvSpPr>
          <p:nvPr>
            <p:ph type="body" idx="1"/>
          </p:nvPr>
        </p:nvSpPr>
        <p:spPr>
          <a:xfrm>
            <a:off x="206477" y="1489263"/>
            <a:ext cx="11275020" cy="3070777"/>
          </a:xfrm>
        </p:spPr>
        <p:txBody>
          <a:bodyPr/>
          <a:lstStyle/>
          <a:p>
            <a:pPr algn="just"/>
            <a:r>
              <a:rPr lang="en-US" sz="2400" b="1" dirty="0">
                <a:solidFill>
                  <a:srgbClr val="0000FF"/>
                </a:solidFill>
              </a:rPr>
              <a:t>“How effective is BIRCH?” </a:t>
            </a:r>
          </a:p>
          <a:p>
            <a:pPr marL="342900" indent="-342900" algn="just">
              <a:lnSpc>
                <a:spcPct val="150000"/>
              </a:lnSpc>
              <a:buFont typeface="Arial" panose="020B0604020202020204" pitchFamily="34" charset="0"/>
              <a:buChar char="•"/>
            </a:pPr>
            <a:r>
              <a:rPr lang="en-US" sz="2400" dirty="0"/>
              <a:t>The time complexity of the algorithm is O(n), where n is the number of objects to be clustered. </a:t>
            </a:r>
          </a:p>
          <a:p>
            <a:pPr marL="342900" indent="-342900" algn="just">
              <a:lnSpc>
                <a:spcPct val="150000"/>
              </a:lnSpc>
              <a:buFont typeface="Arial" panose="020B0604020202020204" pitchFamily="34" charset="0"/>
              <a:buChar char="•"/>
            </a:pPr>
            <a:r>
              <a:rPr lang="en-US" sz="2400" dirty="0"/>
              <a:t>Experiments have shown the linear scalability of the algorithm with respect to the </a:t>
            </a:r>
            <a:r>
              <a:rPr lang="en-US" sz="2400" dirty="0">
                <a:solidFill>
                  <a:schemeClr val="accent2"/>
                </a:solidFill>
              </a:rPr>
              <a:t>number of objects, and good quality of clustering of the data.</a:t>
            </a:r>
          </a:p>
          <a:p>
            <a:pPr marL="342900" indent="-342900" algn="just">
              <a:lnSpc>
                <a:spcPct val="150000"/>
              </a:lnSpc>
              <a:buFont typeface="Arial" panose="020B0604020202020204" pitchFamily="34" charset="0"/>
              <a:buChar char="•"/>
            </a:pPr>
            <a:r>
              <a:rPr lang="en-US" sz="2400" dirty="0"/>
              <a:t>Each node in a </a:t>
            </a:r>
            <a:r>
              <a:rPr lang="en-US" sz="2400" dirty="0">
                <a:solidFill>
                  <a:srgbClr val="0000FF"/>
                </a:solidFill>
              </a:rPr>
              <a:t>CF-tree can hold only a limited number of entries </a:t>
            </a:r>
            <a:r>
              <a:rPr lang="en-US" sz="2400" dirty="0"/>
              <a:t>due to its size.</a:t>
            </a:r>
            <a:endParaRPr lang="en-IN" sz="2400" dirty="0"/>
          </a:p>
        </p:txBody>
      </p:sp>
      <p:pic>
        <p:nvPicPr>
          <p:cNvPr id="4" name="Picture 8">
            <a:extLst>
              <a:ext uri="{FF2B5EF4-FFF2-40B4-BE49-F238E27FC236}">
                <a16:creationId xmlns:a16="http://schemas.microsoft.com/office/drawing/2014/main" id="{5FEC3B09-60C8-C2C3-981C-9F67DED27CF3}"/>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 y="0"/>
            <a:ext cx="2563587" cy="1117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94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094B-A2AA-9F65-B5A4-492DC2152AEA}"/>
              </a:ext>
            </a:extLst>
          </p:cNvPr>
          <p:cNvSpPr>
            <a:spLocks noGrp="1"/>
          </p:cNvSpPr>
          <p:nvPr>
            <p:ph type="title"/>
          </p:nvPr>
        </p:nvSpPr>
        <p:spPr>
          <a:xfrm>
            <a:off x="3407151" y="164413"/>
            <a:ext cx="6484100" cy="781496"/>
          </a:xfrm>
        </p:spPr>
        <p:txBody>
          <a:bodyPr/>
          <a:lstStyle/>
          <a:p>
            <a:r>
              <a:rPr lang="en-US" dirty="0"/>
              <a:t>BIRCH: Multiphase Hierarchical Clustering Using Clustering Feature Trees</a:t>
            </a:r>
            <a:endParaRPr lang="en-IN" dirty="0"/>
          </a:p>
        </p:txBody>
      </p:sp>
      <p:sp>
        <p:nvSpPr>
          <p:cNvPr id="3" name="Text Placeholder 2">
            <a:extLst>
              <a:ext uri="{FF2B5EF4-FFF2-40B4-BE49-F238E27FC236}">
                <a16:creationId xmlns:a16="http://schemas.microsoft.com/office/drawing/2014/main" id="{411E0654-CD3D-B46C-90E4-9E05A1CE751C}"/>
              </a:ext>
            </a:extLst>
          </p:cNvPr>
          <p:cNvSpPr>
            <a:spLocks noGrp="1"/>
          </p:cNvSpPr>
          <p:nvPr>
            <p:ph type="body" idx="1"/>
          </p:nvPr>
        </p:nvSpPr>
        <p:spPr>
          <a:xfrm>
            <a:off x="206477" y="1489263"/>
            <a:ext cx="11275020" cy="1593450"/>
          </a:xfrm>
        </p:spPr>
        <p:txBody>
          <a:bodyPr/>
          <a:lstStyle/>
          <a:p>
            <a:pPr algn="just"/>
            <a:r>
              <a:rPr lang="en-US" sz="2400" dirty="0">
                <a:highlight>
                  <a:srgbClr val="D8A0B5"/>
                </a:highlight>
              </a:rPr>
              <a:t>If the clusters are not spherical in shape,</a:t>
            </a:r>
          </a:p>
          <a:p>
            <a:pPr marL="757489" lvl="1" indent="-342900" algn="just">
              <a:buFont typeface="Arial" panose="020B0604020202020204" pitchFamily="34" charset="0"/>
              <a:buChar char="•"/>
            </a:pPr>
            <a:r>
              <a:rPr lang="en-US" sz="2400" dirty="0">
                <a:solidFill>
                  <a:schemeClr val="tx1"/>
                </a:solidFill>
                <a:latin typeface="Cambria"/>
              </a:rPr>
              <a:t> BIRCH does not perform well because it uses the notion of radius or diameter to control the boundary of a cluster.</a:t>
            </a:r>
            <a:endParaRPr lang="en-IN" sz="2400" dirty="0">
              <a:solidFill>
                <a:schemeClr val="tx1"/>
              </a:solidFill>
              <a:latin typeface="Cambria"/>
            </a:endParaRPr>
          </a:p>
          <a:p>
            <a:pPr marL="342900" indent="-342900" algn="just">
              <a:lnSpc>
                <a:spcPct val="150000"/>
              </a:lnSpc>
              <a:buFont typeface="Arial" panose="020B0604020202020204" pitchFamily="34" charset="0"/>
              <a:buChar char="•"/>
            </a:pPr>
            <a:endParaRPr lang="en-IN" sz="2400" dirty="0"/>
          </a:p>
        </p:txBody>
      </p:sp>
      <p:pic>
        <p:nvPicPr>
          <p:cNvPr id="4" name="Picture 8">
            <a:extLst>
              <a:ext uri="{FF2B5EF4-FFF2-40B4-BE49-F238E27FC236}">
                <a16:creationId xmlns:a16="http://schemas.microsoft.com/office/drawing/2014/main" id="{72C4E823-40D8-AAD1-0FCC-170FF339303B}"/>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 y="0"/>
            <a:ext cx="2571751" cy="112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771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123C-833A-EE96-5DF0-868EEF5F6C09}"/>
              </a:ext>
            </a:extLst>
          </p:cNvPr>
          <p:cNvSpPr>
            <a:spLocks noGrp="1"/>
          </p:cNvSpPr>
          <p:nvPr>
            <p:ph type="title"/>
          </p:nvPr>
        </p:nvSpPr>
        <p:spPr>
          <a:xfrm>
            <a:off x="3458682" y="382128"/>
            <a:ext cx="6705853" cy="628589"/>
          </a:xfrm>
        </p:spPr>
        <p:txBody>
          <a:bodyPr/>
          <a:lstStyle/>
          <a:p>
            <a:r>
              <a:rPr lang="en-IN" dirty="0"/>
              <a:t>CURE-(Clustering Using Representatives)</a:t>
            </a:r>
          </a:p>
        </p:txBody>
      </p:sp>
      <p:sp>
        <p:nvSpPr>
          <p:cNvPr id="3" name="Text Placeholder 2">
            <a:extLst>
              <a:ext uri="{FF2B5EF4-FFF2-40B4-BE49-F238E27FC236}">
                <a16:creationId xmlns:a16="http://schemas.microsoft.com/office/drawing/2014/main" id="{1D3667AB-DFFC-C659-807E-441DFF07BB20}"/>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9F3C0330-5654-1FC3-854E-805BFFC62BE1}"/>
              </a:ext>
            </a:extLst>
          </p:cNvPr>
          <p:cNvPicPr>
            <a:picLocks noChangeAspect="1"/>
          </p:cNvPicPr>
          <p:nvPr/>
        </p:nvPicPr>
        <p:blipFill>
          <a:blip r:embed="rId2"/>
          <a:stretch>
            <a:fillRect/>
          </a:stretch>
        </p:blipFill>
        <p:spPr>
          <a:xfrm>
            <a:off x="1314450" y="1262775"/>
            <a:ext cx="9563100" cy="5213097"/>
          </a:xfrm>
          <a:prstGeom prst="rect">
            <a:avLst/>
          </a:prstGeom>
        </p:spPr>
      </p:pic>
      <p:pic>
        <p:nvPicPr>
          <p:cNvPr id="4" name="Picture 8">
            <a:extLst>
              <a:ext uri="{FF2B5EF4-FFF2-40B4-BE49-F238E27FC236}">
                <a16:creationId xmlns:a16="http://schemas.microsoft.com/office/drawing/2014/main" id="{121818B1-4E17-C275-049B-19637AF319B6}"/>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 y="0"/>
            <a:ext cx="2457451" cy="1071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019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8E1193F-3DAA-1169-7322-0B7D8E77EC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20021D-67FD-1A15-A60F-B63B144A287D}"/>
              </a:ext>
            </a:extLst>
          </p:cNvPr>
          <p:cNvSpPr>
            <a:spLocks noGrp="1"/>
          </p:cNvSpPr>
          <p:nvPr>
            <p:ph type="title"/>
          </p:nvPr>
        </p:nvSpPr>
        <p:spPr>
          <a:xfrm>
            <a:off x="3458682" y="382128"/>
            <a:ext cx="6705853" cy="628589"/>
          </a:xfrm>
        </p:spPr>
        <p:txBody>
          <a:bodyPr/>
          <a:lstStyle/>
          <a:p>
            <a:r>
              <a:rPr lang="en-IN" dirty="0"/>
              <a:t>CURE-(Clustering Using Representatives)</a:t>
            </a:r>
          </a:p>
        </p:txBody>
      </p:sp>
      <p:sp>
        <p:nvSpPr>
          <p:cNvPr id="3" name="Text Placeholder 2">
            <a:extLst>
              <a:ext uri="{FF2B5EF4-FFF2-40B4-BE49-F238E27FC236}">
                <a16:creationId xmlns:a16="http://schemas.microsoft.com/office/drawing/2014/main" id="{BA744099-FBEC-3D0E-35D5-8497472E9D2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3779632F-CB57-5734-57D3-5F03F5C05D6E}"/>
              </a:ext>
            </a:extLst>
          </p:cNvPr>
          <p:cNvPicPr>
            <a:picLocks noChangeAspect="1"/>
          </p:cNvPicPr>
          <p:nvPr/>
        </p:nvPicPr>
        <p:blipFill>
          <a:blip r:embed="rId2"/>
          <a:stretch>
            <a:fillRect/>
          </a:stretch>
        </p:blipFill>
        <p:spPr>
          <a:xfrm>
            <a:off x="974292" y="1809263"/>
            <a:ext cx="9459645" cy="4105848"/>
          </a:xfrm>
          <a:prstGeom prst="rect">
            <a:avLst/>
          </a:prstGeom>
        </p:spPr>
      </p:pic>
      <p:pic>
        <p:nvPicPr>
          <p:cNvPr id="4" name="Picture 8">
            <a:extLst>
              <a:ext uri="{FF2B5EF4-FFF2-40B4-BE49-F238E27FC236}">
                <a16:creationId xmlns:a16="http://schemas.microsoft.com/office/drawing/2014/main" id="{92B0A738-C930-B76C-76A8-7FCFAA24CE9D}"/>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481944" cy="108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541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724CF4-F7FE-4FE6-07E6-8E91A64658E3}"/>
              </a:ext>
            </a:extLst>
          </p:cNvPr>
          <p:cNvSpPr>
            <a:spLocks noGrp="1"/>
          </p:cNvSpPr>
          <p:nvPr>
            <p:ph type="body" idx="1"/>
          </p:nvPr>
        </p:nvSpPr>
        <p:spPr>
          <a:xfrm>
            <a:off x="710503" y="1489263"/>
            <a:ext cx="10770994" cy="5539978"/>
          </a:xfrm>
        </p:spPr>
        <p:txBody>
          <a:bodyPr/>
          <a:lstStyle/>
          <a:p>
            <a:r>
              <a:rPr lang="en-US" sz="2400" b="1" dirty="0">
                <a:latin typeface="Times New Roman" panose="02020603050405020304" pitchFamily="18" charset="0"/>
                <a:cs typeface="Times New Roman" panose="02020603050405020304" pitchFamily="18" charset="0"/>
              </a:rPr>
              <a:t>Algorithm</a:t>
            </a:r>
          </a:p>
          <a:p>
            <a:r>
              <a:rPr lang="en-US" sz="2400" b="1" dirty="0">
                <a:latin typeface="Times New Roman" panose="02020603050405020304" pitchFamily="18" charset="0"/>
                <a:cs typeface="Times New Roman" panose="02020603050405020304" pitchFamily="18" charset="0"/>
              </a:rPr>
              <a:t>Pass 1</a:t>
            </a:r>
          </a:p>
          <a:p>
            <a:pPr lvl="1"/>
            <a:r>
              <a:rPr lang="en-US" sz="2400" dirty="0">
                <a:latin typeface="Times New Roman" panose="02020603050405020304" pitchFamily="18" charset="0"/>
                <a:cs typeface="Times New Roman" panose="02020603050405020304" pitchFamily="18" charset="0"/>
              </a:rPr>
              <a:t>Pick random samples that fit in main memory and cluster them.</a:t>
            </a:r>
          </a:p>
          <a:p>
            <a:pPr lvl="1"/>
            <a:r>
              <a:rPr lang="en-US" sz="2400" dirty="0">
                <a:latin typeface="Times New Roman" panose="02020603050405020304" pitchFamily="18" charset="0"/>
                <a:cs typeface="Times New Roman" panose="02020603050405020304" pitchFamily="18" charset="0"/>
              </a:rPr>
              <a:t>Choose </a:t>
            </a:r>
            <a:r>
              <a:rPr lang="en-US" sz="2400" b="1" dirty="0">
                <a:highlight>
                  <a:srgbClr val="FFFF00"/>
                </a:highlight>
                <a:latin typeface="Times New Roman" panose="02020603050405020304" pitchFamily="18" charset="0"/>
                <a:cs typeface="Times New Roman" panose="02020603050405020304" pitchFamily="18" charset="0"/>
              </a:rPr>
              <a:t>c</a:t>
            </a:r>
            <a:r>
              <a:rPr lang="en-US" sz="2400" dirty="0">
                <a:highlight>
                  <a:srgbClr val="FFFF00"/>
                </a:highlight>
                <a:latin typeface="Times New Roman" panose="02020603050405020304" pitchFamily="18" charset="0"/>
                <a:cs typeface="Times New Roman" panose="02020603050405020304" pitchFamily="18" charset="0"/>
              </a:rPr>
              <a:t> scattered points </a:t>
            </a:r>
            <a:r>
              <a:rPr lang="en-US" sz="2400" dirty="0">
                <a:latin typeface="Times New Roman" panose="02020603050405020304" pitchFamily="18" charset="0"/>
                <a:cs typeface="Times New Roman" panose="02020603050405020304" pitchFamily="18" charset="0"/>
              </a:rPr>
              <a:t>in each cluster. (Let’s take </a:t>
            </a:r>
            <a:r>
              <a:rPr lang="en-US" sz="2400" b="1" dirty="0">
                <a:latin typeface="Times New Roman" panose="02020603050405020304" pitchFamily="18" charset="0"/>
                <a:cs typeface="Times New Roman" panose="02020603050405020304" pitchFamily="18" charset="0"/>
              </a:rPr>
              <a:t>c = 4</a:t>
            </a:r>
            <a:r>
              <a:rPr lang="en-US" sz="2400" dirty="0">
                <a:latin typeface="Times New Roman" panose="02020603050405020304" pitchFamily="18" charset="0"/>
                <a:cs typeface="Times New Roman" panose="02020603050405020304" pitchFamily="18" charset="0"/>
              </a:rPr>
              <a:t>.)</a:t>
            </a:r>
          </a:p>
          <a:p>
            <a:pPr lvl="1"/>
            <a:r>
              <a:rPr lang="en-US" sz="2400" dirty="0">
                <a:latin typeface="Times New Roman" panose="02020603050405020304" pitchFamily="18" charset="0"/>
                <a:cs typeface="Times New Roman" panose="02020603050405020304" pitchFamily="18" charset="0"/>
              </a:rPr>
              <a:t>These scattered points are </a:t>
            </a:r>
            <a:r>
              <a:rPr lang="en-US" sz="2400" b="1" dirty="0">
                <a:latin typeface="Times New Roman" panose="02020603050405020304" pitchFamily="18" charset="0"/>
                <a:cs typeface="Times New Roman" panose="02020603050405020304" pitchFamily="18" charset="0"/>
              </a:rPr>
              <a:t>shrunk towards the centroid</a:t>
            </a:r>
            <a:r>
              <a:rPr lang="en-US" sz="2400" dirty="0">
                <a:latin typeface="Times New Roman" panose="02020603050405020304" pitchFamily="18" charset="0"/>
                <a:cs typeface="Times New Roman" panose="02020603050405020304" pitchFamily="18" charset="0"/>
              </a:rPr>
              <a:t> by a fraction </a:t>
            </a:r>
            <a:r>
              <a:rPr lang="en-US" sz="2400" b="1" dirty="0">
                <a:latin typeface="Times New Roman" panose="02020603050405020304" pitchFamily="18" charset="0"/>
                <a:cs typeface="Times New Roman" panose="02020603050405020304" pitchFamily="18" charset="0"/>
              </a:rPr>
              <a:t>α</a:t>
            </a:r>
            <a:r>
              <a:rPr lang="en-US" sz="2400" dirty="0">
                <a:latin typeface="Times New Roman" panose="02020603050405020304" pitchFamily="18" charset="0"/>
                <a:cs typeface="Times New Roman" panose="02020603050405020304" pitchFamily="18" charset="0"/>
              </a:rPr>
              <a:t>, where </a:t>
            </a:r>
            <a:r>
              <a:rPr lang="en-US" sz="2400" b="1" dirty="0">
                <a:latin typeface="Times New Roman" panose="02020603050405020304" pitchFamily="18" charset="0"/>
                <a:cs typeface="Times New Roman" panose="02020603050405020304" pitchFamily="18" charset="0"/>
              </a:rPr>
              <a:t>0 &lt; α &lt; 1</a:t>
            </a:r>
            <a:r>
              <a:rPr lang="en-US" sz="2400" dirty="0">
                <a:latin typeface="Times New Roman" panose="02020603050405020304" pitchFamily="18" charset="0"/>
                <a:cs typeface="Times New Roman" panose="02020603050405020304" pitchFamily="18" charset="0"/>
              </a:rPr>
              <a:t>.</a:t>
            </a:r>
          </a:p>
          <a:p>
            <a:pPr lvl="1"/>
            <a:r>
              <a:rPr lang="en-US" sz="2400" dirty="0">
                <a:latin typeface="Times New Roman" panose="02020603050405020304" pitchFamily="18" charset="0"/>
                <a:cs typeface="Times New Roman" panose="02020603050405020304" pitchFamily="18" charset="0"/>
              </a:rPr>
              <a:t>Use </a:t>
            </a:r>
            <a:r>
              <a:rPr lang="en-US" sz="2400" b="1" dirty="0" err="1">
                <a:latin typeface="Times New Roman" panose="02020603050405020304" pitchFamily="18" charset="0"/>
                <a:cs typeface="Times New Roman" panose="02020603050405020304" pitchFamily="18" charset="0"/>
              </a:rPr>
              <a:t>dmin</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cluster merging approach, considering these scattered points as representatives of clusters.</a:t>
            </a:r>
          </a:p>
          <a:p>
            <a:pPr lvl="1"/>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Pass 2</a:t>
            </a:r>
          </a:p>
          <a:p>
            <a:pPr lvl="1"/>
            <a:r>
              <a:rPr lang="en-US" sz="2400" dirty="0">
                <a:latin typeface="Times New Roman" panose="02020603050405020304" pitchFamily="18" charset="0"/>
                <a:cs typeface="Times New Roman" panose="02020603050405020304" pitchFamily="18" charset="0"/>
              </a:rPr>
              <a:t>After every merge, new points merged are considered as representatives for the new cluster.</a:t>
            </a:r>
          </a:p>
          <a:p>
            <a:pPr lvl="1"/>
            <a:r>
              <a:rPr lang="en-US" sz="2400" dirty="0">
                <a:latin typeface="Times New Roman" panose="02020603050405020304" pitchFamily="18" charset="0"/>
                <a:cs typeface="Times New Roman" panose="02020603050405020304" pitchFamily="18" charset="0"/>
              </a:rPr>
              <a:t>Finally, cluster merging will stop when the target </a:t>
            </a:r>
            <a:r>
              <a:rPr lang="en-US" sz="2400" b="1" dirty="0">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 (number of clusters) is achieved.</a:t>
            </a:r>
          </a:p>
          <a:p>
            <a:endParaRPr lang="en-IN" sz="2400" dirty="0">
              <a:latin typeface="Times New Roman" panose="02020603050405020304" pitchFamily="18" charset="0"/>
              <a:cs typeface="Times New Roman" panose="02020603050405020304" pitchFamily="18" charset="0"/>
            </a:endParaRPr>
          </a:p>
        </p:txBody>
      </p:sp>
      <p:pic>
        <p:nvPicPr>
          <p:cNvPr id="2" name="Picture 8">
            <a:extLst>
              <a:ext uri="{FF2B5EF4-FFF2-40B4-BE49-F238E27FC236}">
                <a16:creationId xmlns:a16="http://schemas.microsoft.com/office/drawing/2014/main" id="{3E447B19-A1B3-1398-688B-878E227100D6}"/>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 y="0"/>
            <a:ext cx="2514601" cy="109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801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EED5-1F18-CC1A-CEB1-BB441045120C}"/>
              </a:ext>
            </a:extLst>
          </p:cNvPr>
          <p:cNvSpPr>
            <a:spLocks noGrp="1"/>
          </p:cNvSpPr>
          <p:nvPr>
            <p:ph type="title"/>
          </p:nvPr>
        </p:nvSpPr>
        <p:spPr>
          <a:xfrm>
            <a:off x="3050469" y="207612"/>
            <a:ext cx="7473296" cy="390748"/>
          </a:xfrm>
        </p:spPr>
        <p:txBody>
          <a:bodyPr/>
          <a:lstStyle/>
          <a:p>
            <a:r>
              <a:rPr lang="en-US" dirty="0"/>
              <a:t>Distance Measures in Algorithmic Methods</a:t>
            </a:r>
            <a:endParaRPr lang="en-IN" dirty="0"/>
          </a:p>
        </p:txBody>
      </p:sp>
      <p:sp>
        <p:nvSpPr>
          <p:cNvPr id="3" name="Text Placeholder 2">
            <a:extLst>
              <a:ext uri="{FF2B5EF4-FFF2-40B4-BE49-F238E27FC236}">
                <a16:creationId xmlns:a16="http://schemas.microsoft.com/office/drawing/2014/main" id="{31F35960-7DF8-4A48-5163-851B93550689}"/>
              </a:ext>
            </a:extLst>
          </p:cNvPr>
          <p:cNvSpPr>
            <a:spLocks noGrp="1"/>
          </p:cNvSpPr>
          <p:nvPr>
            <p:ph type="body" idx="1"/>
          </p:nvPr>
        </p:nvSpPr>
        <p:spPr>
          <a:xfrm>
            <a:off x="253304" y="1457446"/>
            <a:ext cx="5763775" cy="558358"/>
          </a:xfrm>
        </p:spPr>
        <p:txBody>
          <a:bodyPr/>
          <a:lstStyle/>
          <a:p>
            <a:pPr algn="l"/>
            <a:r>
              <a:rPr lang="en-US" b="1" i="0" dirty="0">
                <a:solidFill>
                  <a:srgbClr val="FF0000"/>
                </a:solidFill>
                <a:effectLst/>
                <a:latin typeface="Roboto" panose="02000000000000000000" pitchFamily="2" charset="0"/>
              </a:rPr>
              <a:t>Hierarchical Agglomerative Clustering </a:t>
            </a:r>
          </a:p>
          <a:p>
            <a:endParaRPr lang="en-IN" dirty="0"/>
          </a:p>
        </p:txBody>
      </p:sp>
      <p:sp>
        <p:nvSpPr>
          <p:cNvPr id="6" name="TextBox 5">
            <a:extLst>
              <a:ext uri="{FF2B5EF4-FFF2-40B4-BE49-F238E27FC236}">
                <a16:creationId xmlns:a16="http://schemas.microsoft.com/office/drawing/2014/main" id="{7E3825D3-9AD8-18D9-586F-23B215C2743F}"/>
              </a:ext>
            </a:extLst>
          </p:cNvPr>
          <p:cNvSpPr txBox="1"/>
          <p:nvPr/>
        </p:nvSpPr>
        <p:spPr>
          <a:xfrm>
            <a:off x="155332" y="2294163"/>
            <a:ext cx="10041862" cy="1754326"/>
          </a:xfrm>
          <a:prstGeom prst="rect">
            <a:avLst/>
          </a:prstGeom>
          <a:noFill/>
        </p:spPr>
        <p:txBody>
          <a:bodyPr wrap="square">
            <a:spAutoFit/>
          </a:bodyPr>
          <a:lstStyle/>
          <a:p>
            <a:pPr>
              <a:buNone/>
            </a:pPr>
            <a:r>
              <a:rPr lang="en-US" b="1" dirty="0"/>
              <a:t>What is Hierarchical Agglomerative Clustering (HAC)?</a:t>
            </a:r>
          </a:p>
          <a:p>
            <a:pPr>
              <a:buNone/>
            </a:pPr>
            <a:r>
              <a:rPr lang="en-US" dirty="0"/>
              <a:t>It is a </a:t>
            </a:r>
            <a:r>
              <a:rPr lang="en-US" b="1" dirty="0"/>
              <a:t>bottom-up clustering method</a:t>
            </a:r>
            <a:r>
              <a:rPr lang="en-US" dirty="0"/>
              <a:t> where:</a:t>
            </a:r>
          </a:p>
          <a:p>
            <a:pPr lvl="1">
              <a:buFont typeface="Arial" panose="020B0604020202020204" pitchFamily="34" charset="0"/>
              <a:buChar char="•"/>
            </a:pPr>
            <a:r>
              <a:rPr lang="en-US" dirty="0"/>
              <a:t>Each data point starts as its </a:t>
            </a:r>
            <a:r>
              <a:rPr lang="en-US" b="1" dirty="0"/>
              <a:t>own cluster</a:t>
            </a:r>
            <a:r>
              <a:rPr lang="en-US" dirty="0"/>
              <a:t>, and</a:t>
            </a:r>
          </a:p>
          <a:p>
            <a:pPr lvl="1">
              <a:buFont typeface="Arial" panose="020B0604020202020204" pitchFamily="34" charset="0"/>
              <a:buChar char="•"/>
            </a:pPr>
            <a:r>
              <a:rPr lang="en-US" dirty="0"/>
              <a:t>Pairs of clusters are </a:t>
            </a:r>
            <a:r>
              <a:rPr lang="en-US" b="1" dirty="0"/>
              <a:t>merged step-by-step</a:t>
            </a:r>
            <a:r>
              <a:rPr lang="en-US" dirty="0"/>
              <a:t> based on a </a:t>
            </a:r>
            <a:r>
              <a:rPr lang="en-US" b="1" dirty="0"/>
              <a:t>distance (similarity) measure</a:t>
            </a:r>
            <a:r>
              <a:rPr lang="en-US" dirty="0"/>
              <a:t>,</a:t>
            </a:r>
            <a:br>
              <a:rPr lang="en-US" dirty="0"/>
            </a:br>
            <a:r>
              <a:rPr lang="en-US" dirty="0"/>
              <a:t>until all points belong to a single cluster or a stopping criterion is met.</a:t>
            </a:r>
          </a:p>
          <a:p>
            <a:pPr lvl="1"/>
            <a:r>
              <a:rPr lang="en-US" dirty="0"/>
              <a:t>The result is represented as a </a:t>
            </a:r>
            <a:r>
              <a:rPr lang="en-US" b="1" dirty="0"/>
              <a:t>dendrogram</a:t>
            </a:r>
            <a:r>
              <a:rPr lang="en-US" dirty="0"/>
              <a:t>, a tree-like diagram showing the hierarchy of merges.</a:t>
            </a:r>
          </a:p>
        </p:txBody>
      </p:sp>
      <p:pic>
        <p:nvPicPr>
          <p:cNvPr id="4" name="Picture 8">
            <a:extLst>
              <a:ext uri="{FF2B5EF4-FFF2-40B4-BE49-F238E27FC236}">
                <a16:creationId xmlns:a16="http://schemas.microsoft.com/office/drawing/2014/main" id="{8BE19ABF-C688-3FAB-28CD-23B03F3A9E7C}"/>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555422" cy="111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629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28B9-03C9-F5A6-4823-8DFA2B6B969D}"/>
              </a:ext>
            </a:extLst>
          </p:cNvPr>
          <p:cNvSpPr>
            <a:spLocks noGrp="1"/>
          </p:cNvSpPr>
          <p:nvPr>
            <p:ph type="title"/>
          </p:nvPr>
        </p:nvSpPr>
        <p:spPr>
          <a:xfrm>
            <a:off x="5491590" y="311897"/>
            <a:ext cx="2052210" cy="781496"/>
          </a:xfrm>
        </p:spPr>
        <p:txBody>
          <a:bodyPr/>
          <a:lstStyle/>
          <a:p>
            <a:r>
              <a:rPr lang="en-IN" dirty="0"/>
              <a:t>EXAMPLE</a:t>
            </a:r>
          </a:p>
        </p:txBody>
      </p:sp>
      <p:sp>
        <p:nvSpPr>
          <p:cNvPr id="3" name="Text Placeholder 2">
            <a:extLst>
              <a:ext uri="{FF2B5EF4-FFF2-40B4-BE49-F238E27FC236}">
                <a16:creationId xmlns:a16="http://schemas.microsoft.com/office/drawing/2014/main" id="{FDF62943-557C-14A3-B9D8-098C1A9561B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1754A0D-371B-D403-D8BB-903CF2374EEF}"/>
              </a:ext>
            </a:extLst>
          </p:cNvPr>
          <p:cNvPicPr>
            <a:picLocks noChangeAspect="1"/>
          </p:cNvPicPr>
          <p:nvPr/>
        </p:nvPicPr>
        <p:blipFill>
          <a:blip r:embed="rId2"/>
          <a:stretch>
            <a:fillRect/>
          </a:stretch>
        </p:blipFill>
        <p:spPr>
          <a:xfrm>
            <a:off x="671909" y="1414213"/>
            <a:ext cx="4850822" cy="1916816"/>
          </a:xfrm>
          <a:prstGeom prst="rect">
            <a:avLst/>
          </a:prstGeom>
        </p:spPr>
      </p:pic>
      <p:pic>
        <p:nvPicPr>
          <p:cNvPr id="7" name="Picture 6">
            <a:extLst>
              <a:ext uri="{FF2B5EF4-FFF2-40B4-BE49-F238E27FC236}">
                <a16:creationId xmlns:a16="http://schemas.microsoft.com/office/drawing/2014/main" id="{1EC5877B-E503-36F2-812D-4D3D25D76577}"/>
              </a:ext>
            </a:extLst>
          </p:cNvPr>
          <p:cNvPicPr>
            <a:picLocks noChangeAspect="1"/>
          </p:cNvPicPr>
          <p:nvPr/>
        </p:nvPicPr>
        <p:blipFill>
          <a:blip r:embed="rId3"/>
          <a:stretch>
            <a:fillRect/>
          </a:stretch>
        </p:blipFill>
        <p:spPr>
          <a:xfrm>
            <a:off x="6196024" y="1414212"/>
            <a:ext cx="5128365" cy="1916815"/>
          </a:xfrm>
          <a:prstGeom prst="rect">
            <a:avLst/>
          </a:prstGeom>
        </p:spPr>
      </p:pic>
      <p:sp>
        <p:nvSpPr>
          <p:cNvPr id="9" name="TextBox 8">
            <a:extLst>
              <a:ext uri="{FF2B5EF4-FFF2-40B4-BE49-F238E27FC236}">
                <a16:creationId xmlns:a16="http://schemas.microsoft.com/office/drawing/2014/main" id="{B7789F22-20B6-FB26-C75F-20AC40135187}"/>
              </a:ext>
            </a:extLst>
          </p:cNvPr>
          <p:cNvSpPr txBox="1"/>
          <p:nvPr/>
        </p:nvSpPr>
        <p:spPr>
          <a:xfrm>
            <a:off x="5712887" y="3429000"/>
            <a:ext cx="6094638" cy="369332"/>
          </a:xfrm>
          <a:prstGeom prst="rect">
            <a:avLst/>
          </a:prstGeom>
          <a:noFill/>
        </p:spPr>
        <p:txBody>
          <a:bodyPr wrap="square">
            <a:spAutoFit/>
          </a:bodyPr>
          <a:lstStyle/>
          <a:p>
            <a:r>
              <a:rPr lang="en-US" dirty="0"/>
              <a:t>Pick random samples that fit in main memory and cluster them.</a:t>
            </a:r>
            <a:endParaRPr lang="en-IN" dirty="0"/>
          </a:p>
        </p:txBody>
      </p:sp>
      <p:pic>
        <p:nvPicPr>
          <p:cNvPr id="11" name="Picture 10">
            <a:extLst>
              <a:ext uri="{FF2B5EF4-FFF2-40B4-BE49-F238E27FC236}">
                <a16:creationId xmlns:a16="http://schemas.microsoft.com/office/drawing/2014/main" id="{15F48F53-BDBD-8785-DFDC-CADBAD71198B}"/>
              </a:ext>
            </a:extLst>
          </p:cNvPr>
          <p:cNvPicPr>
            <a:picLocks noChangeAspect="1"/>
          </p:cNvPicPr>
          <p:nvPr/>
        </p:nvPicPr>
        <p:blipFill>
          <a:blip r:embed="rId4"/>
          <a:stretch>
            <a:fillRect/>
          </a:stretch>
        </p:blipFill>
        <p:spPr>
          <a:xfrm>
            <a:off x="440544" y="3726899"/>
            <a:ext cx="5313551" cy="2071570"/>
          </a:xfrm>
          <a:prstGeom prst="rect">
            <a:avLst/>
          </a:prstGeom>
        </p:spPr>
      </p:pic>
      <p:sp>
        <p:nvSpPr>
          <p:cNvPr id="13" name="TextBox 12">
            <a:extLst>
              <a:ext uri="{FF2B5EF4-FFF2-40B4-BE49-F238E27FC236}">
                <a16:creationId xmlns:a16="http://schemas.microsoft.com/office/drawing/2014/main" id="{50486793-4918-9750-7A78-C0F9E0F3ECAF}"/>
              </a:ext>
            </a:extLst>
          </p:cNvPr>
          <p:cNvSpPr txBox="1"/>
          <p:nvPr/>
        </p:nvSpPr>
        <p:spPr>
          <a:xfrm>
            <a:off x="336777" y="5911702"/>
            <a:ext cx="6094638" cy="369332"/>
          </a:xfrm>
          <a:prstGeom prst="rect">
            <a:avLst/>
          </a:prstGeom>
          <a:noFill/>
        </p:spPr>
        <p:txBody>
          <a:bodyPr wrap="square">
            <a:spAutoFit/>
          </a:bodyPr>
          <a:lstStyle/>
          <a:p>
            <a:r>
              <a:rPr lang="en-US" dirty="0"/>
              <a:t>Choose </a:t>
            </a:r>
            <a:r>
              <a:rPr lang="en-US" b="1" dirty="0"/>
              <a:t>c</a:t>
            </a:r>
            <a:r>
              <a:rPr lang="en-US" dirty="0"/>
              <a:t> scattered points in each cluster. (Let’s take </a:t>
            </a:r>
            <a:r>
              <a:rPr lang="en-US" b="1" dirty="0"/>
              <a:t>c = 4</a:t>
            </a:r>
            <a:r>
              <a:rPr lang="en-US" dirty="0"/>
              <a:t>.)</a:t>
            </a:r>
          </a:p>
        </p:txBody>
      </p:sp>
      <p:pic>
        <p:nvPicPr>
          <p:cNvPr id="15" name="Picture 14">
            <a:extLst>
              <a:ext uri="{FF2B5EF4-FFF2-40B4-BE49-F238E27FC236}">
                <a16:creationId xmlns:a16="http://schemas.microsoft.com/office/drawing/2014/main" id="{2E690D8A-32FE-1F2E-E62C-5D4F562C691C}"/>
              </a:ext>
            </a:extLst>
          </p:cNvPr>
          <p:cNvPicPr>
            <a:picLocks noChangeAspect="1"/>
          </p:cNvPicPr>
          <p:nvPr/>
        </p:nvPicPr>
        <p:blipFill>
          <a:blip r:embed="rId5"/>
          <a:stretch>
            <a:fillRect/>
          </a:stretch>
        </p:blipFill>
        <p:spPr>
          <a:xfrm>
            <a:off x="6126548" y="3769028"/>
            <a:ext cx="2654261" cy="2071571"/>
          </a:xfrm>
          <a:prstGeom prst="rect">
            <a:avLst/>
          </a:prstGeom>
        </p:spPr>
      </p:pic>
      <p:pic>
        <p:nvPicPr>
          <p:cNvPr id="17" name="Picture 16">
            <a:extLst>
              <a:ext uri="{FF2B5EF4-FFF2-40B4-BE49-F238E27FC236}">
                <a16:creationId xmlns:a16="http://schemas.microsoft.com/office/drawing/2014/main" id="{9542C471-02EF-05FB-9EDC-137274EF9374}"/>
              </a:ext>
            </a:extLst>
          </p:cNvPr>
          <p:cNvPicPr>
            <a:picLocks noChangeAspect="1"/>
          </p:cNvPicPr>
          <p:nvPr/>
        </p:nvPicPr>
        <p:blipFill>
          <a:blip r:embed="rId6"/>
          <a:stretch>
            <a:fillRect/>
          </a:stretch>
        </p:blipFill>
        <p:spPr>
          <a:xfrm>
            <a:off x="9282819" y="3783680"/>
            <a:ext cx="2269644" cy="2071572"/>
          </a:xfrm>
          <a:prstGeom prst="rect">
            <a:avLst/>
          </a:prstGeom>
        </p:spPr>
      </p:pic>
      <p:sp>
        <p:nvSpPr>
          <p:cNvPr id="19" name="TextBox 18">
            <a:extLst>
              <a:ext uri="{FF2B5EF4-FFF2-40B4-BE49-F238E27FC236}">
                <a16:creationId xmlns:a16="http://schemas.microsoft.com/office/drawing/2014/main" id="{82F3F96A-2639-C2EC-D4E2-D544066E9021}"/>
              </a:ext>
            </a:extLst>
          </p:cNvPr>
          <p:cNvSpPr txBox="1"/>
          <p:nvPr/>
        </p:nvSpPr>
        <p:spPr>
          <a:xfrm>
            <a:off x="5760585" y="5855252"/>
            <a:ext cx="6094638" cy="1200329"/>
          </a:xfrm>
          <a:prstGeom prst="rect">
            <a:avLst/>
          </a:prstGeom>
          <a:noFill/>
        </p:spPr>
        <p:txBody>
          <a:bodyPr wrap="square">
            <a:spAutoFit/>
          </a:bodyPr>
          <a:lstStyle/>
          <a:p>
            <a:pPr lvl="1"/>
            <a:r>
              <a:rPr lang="en-US" dirty="0"/>
              <a:t>Use </a:t>
            </a:r>
            <a:r>
              <a:rPr lang="en-US" b="1" dirty="0" err="1"/>
              <a:t>dmin</a:t>
            </a:r>
            <a:r>
              <a:rPr lang="en-US" b="1" dirty="0"/>
              <a:t> </a:t>
            </a:r>
            <a:r>
              <a:rPr lang="en-US" dirty="0"/>
              <a:t>cluster merging approach, considering these scattered points as representatives of clusters.</a:t>
            </a:r>
          </a:p>
          <a:p>
            <a:pPr lvl="1"/>
            <a:br>
              <a:rPr lang="en-US" dirty="0"/>
            </a:br>
            <a:endParaRPr lang="en-US" dirty="0"/>
          </a:p>
        </p:txBody>
      </p:sp>
      <p:sp>
        <p:nvSpPr>
          <p:cNvPr id="21" name="TextBox 20">
            <a:extLst>
              <a:ext uri="{FF2B5EF4-FFF2-40B4-BE49-F238E27FC236}">
                <a16:creationId xmlns:a16="http://schemas.microsoft.com/office/drawing/2014/main" id="{E0CD93E7-DF95-3A98-9099-E35C99263F85}"/>
              </a:ext>
            </a:extLst>
          </p:cNvPr>
          <p:cNvSpPr txBox="1"/>
          <p:nvPr/>
        </p:nvSpPr>
        <p:spPr>
          <a:xfrm>
            <a:off x="1614898" y="3348970"/>
            <a:ext cx="3538396" cy="369332"/>
          </a:xfrm>
          <a:prstGeom prst="rect">
            <a:avLst/>
          </a:prstGeom>
          <a:noFill/>
        </p:spPr>
        <p:txBody>
          <a:bodyPr wrap="square">
            <a:spAutoFit/>
          </a:bodyPr>
          <a:lstStyle/>
          <a:p>
            <a:pPr lvl="1"/>
            <a:r>
              <a:rPr lang="en-US" dirty="0"/>
              <a:t>Initial data points</a:t>
            </a:r>
          </a:p>
        </p:txBody>
      </p:sp>
      <p:pic>
        <p:nvPicPr>
          <p:cNvPr id="4" name="Picture 8">
            <a:extLst>
              <a:ext uri="{FF2B5EF4-FFF2-40B4-BE49-F238E27FC236}">
                <a16:creationId xmlns:a16="http://schemas.microsoft.com/office/drawing/2014/main" id="{E18413AE-4249-62FB-057F-09A32D691B2F}"/>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1" y="0"/>
            <a:ext cx="2563587" cy="1117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8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FC4C78-64E6-38A3-05CB-2C04B3A58C2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B6ACB06E-4CC3-3827-443D-FD39B3C46A2D}"/>
              </a:ext>
            </a:extLst>
          </p:cNvPr>
          <p:cNvPicPr>
            <a:picLocks noChangeAspect="1"/>
          </p:cNvPicPr>
          <p:nvPr/>
        </p:nvPicPr>
        <p:blipFill>
          <a:blip r:embed="rId2"/>
          <a:stretch>
            <a:fillRect/>
          </a:stretch>
        </p:blipFill>
        <p:spPr>
          <a:xfrm>
            <a:off x="821672" y="1489263"/>
            <a:ext cx="2337907" cy="2626249"/>
          </a:xfrm>
          <a:prstGeom prst="rect">
            <a:avLst/>
          </a:prstGeom>
        </p:spPr>
      </p:pic>
      <p:pic>
        <p:nvPicPr>
          <p:cNvPr id="7" name="Picture 6">
            <a:extLst>
              <a:ext uri="{FF2B5EF4-FFF2-40B4-BE49-F238E27FC236}">
                <a16:creationId xmlns:a16="http://schemas.microsoft.com/office/drawing/2014/main" id="{749EF65D-7AED-EDCA-8F6A-17A99EC11E4E}"/>
              </a:ext>
            </a:extLst>
          </p:cNvPr>
          <p:cNvPicPr>
            <a:picLocks noChangeAspect="1"/>
          </p:cNvPicPr>
          <p:nvPr/>
        </p:nvPicPr>
        <p:blipFill>
          <a:blip r:embed="rId3"/>
          <a:stretch>
            <a:fillRect/>
          </a:stretch>
        </p:blipFill>
        <p:spPr>
          <a:xfrm>
            <a:off x="3690094" y="1489262"/>
            <a:ext cx="2349407" cy="2626249"/>
          </a:xfrm>
          <a:prstGeom prst="rect">
            <a:avLst/>
          </a:prstGeom>
        </p:spPr>
      </p:pic>
      <p:pic>
        <p:nvPicPr>
          <p:cNvPr id="9" name="Picture 8">
            <a:extLst>
              <a:ext uri="{FF2B5EF4-FFF2-40B4-BE49-F238E27FC236}">
                <a16:creationId xmlns:a16="http://schemas.microsoft.com/office/drawing/2014/main" id="{698DCD56-B8C5-CB86-DCB8-4541DF24402A}"/>
              </a:ext>
            </a:extLst>
          </p:cNvPr>
          <p:cNvPicPr>
            <a:picLocks noChangeAspect="1"/>
          </p:cNvPicPr>
          <p:nvPr/>
        </p:nvPicPr>
        <p:blipFill>
          <a:blip r:embed="rId4"/>
          <a:stretch>
            <a:fillRect/>
          </a:stretch>
        </p:blipFill>
        <p:spPr>
          <a:xfrm>
            <a:off x="6247479" y="1571616"/>
            <a:ext cx="5499276" cy="2543895"/>
          </a:xfrm>
          <a:prstGeom prst="rect">
            <a:avLst/>
          </a:prstGeom>
        </p:spPr>
      </p:pic>
      <p:pic>
        <p:nvPicPr>
          <p:cNvPr id="11" name="Picture 10">
            <a:extLst>
              <a:ext uri="{FF2B5EF4-FFF2-40B4-BE49-F238E27FC236}">
                <a16:creationId xmlns:a16="http://schemas.microsoft.com/office/drawing/2014/main" id="{4F5B8893-70D7-13A3-60FB-EAC64F77B5CA}"/>
              </a:ext>
            </a:extLst>
          </p:cNvPr>
          <p:cNvPicPr>
            <a:picLocks noChangeAspect="1"/>
          </p:cNvPicPr>
          <p:nvPr/>
        </p:nvPicPr>
        <p:blipFill>
          <a:blip r:embed="rId5"/>
          <a:stretch>
            <a:fillRect/>
          </a:stretch>
        </p:blipFill>
        <p:spPr>
          <a:xfrm>
            <a:off x="821672" y="4197864"/>
            <a:ext cx="6141586" cy="2424310"/>
          </a:xfrm>
          <a:prstGeom prst="rect">
            <a:avLst/>
          </a:prstGeom>
        </p:spPr>
      </p:pic>
      <p:pic>
        <p:nvPicPr>
          <p:cNvPr id="13" name="Picture 12">
            <a:extLst>
              <a:ext uri="{FF2B5EF4-FFF2-40B4-BE49-F238E27FC236}">
                <a16:creationId xmlns:a16="http://schemas.microsoft.com/office/drawing/2014/main" id="{E606FC93-2BE9-1D65-D4B0-A601A0929672}"/>
              </a:ext>
            </a:extLst>
          </p:cNvPr>
          <p:cNvPicPr>
            <a:picLocks noChangeAspect="1"/>
          </p:cNvPicPr>
          <p:nvPr/>
        </p:nvPicPr>
        <p:blipFill>
          <a:blip r:embed="rId6"/>
          <a:stretch>
            <a:fillRect/>
          </a:stretch>
        </p:blipFill>
        <p:spPr>
          <a:xfrm>
            <a:off x="7102927" y="4197864"/>
            <a:ext cx="4643828" cy="2424310"/>
          </a:xfrm>
          <a:prstGeom prst="rect">
            <a:avLst/>
          </a:prstGeom>
        </p:spPr>
      </p:pic>
      <p:pic>
        <p:nvPicPr>
          <p:cNvPr id="2" name="Picture 8">
            <a:extLst>
              <a:ext uri="{FF2B5EF4-FFF2-40B4-BE49-F238E27FC236}">
                <a16:creationId xmlns:a16="http://schemas.microsoft.com/office/drawing/2014/main" id="{B5419ECF-D72F-A135-AF9D-95E75F783BC1}"/>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0" y="0"/>
            <a:ext cx="2604408" cy="1135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14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38D15BE0-BBD7-7801-474F-66EC6E3636BD}"/>
              </a:ext>
            </a:extLst>
          </p:cNvPr>
          <p:cNvSpPr>
            <a:spLocks noGrp="1" noChangeAspect="1" noChangeArrowheads="1"/>
          </p:cNvSpPr>
          <p:nvPr>
            <p:ph type="body" idx="1"/>
          </p:nvPr>
        </p:nvSpPr>
        <p:spPr bwMode="auto">
          <a:xfrm>
            <a:off x="220644" y="1499191"/>
            <a:ext cx="10061823" cy="461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IN" sz="2400" b="1" dirty="0">
                <a:solidFill>
                  <a:srgbClr val="FF0000"/>
                </a:solidFill>
              </a:rPr>
              <a:t>Advantages of CURE Algorithm</a:t>
            </a:r>
            <a:endParaRPr lang="en-IN" sz="2000" dirty="0">
              <a:solidFill>
                <a:srgbClr val="FF000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B57B34-9388-7CB1-FA1E-EB1E2935003B}"/>
                  </a:ext>
                </a:extLst>
              </p:cNvPr>
              <p:cNvSpPr txBox="1"/>
              <p:nvPr/>
            </p:nvSpPr>
            <p:spPr>
              <a:xfrm>
                <a:off x="220643" y="1923774"/>
                <a:ext cx="8827663" cy="3539430"/>
              </a:xfrm>
              <a:prstGeom prst="rect">
                <a:avLst/>
              </a:prstGeom>
              <a:noFill/>
            </p:spPr>
            <p:txBody>
              <a:bodyPr wrap="square">
                <a:spAutoFit/>
              </a:bodyPr>
              <a:lstStyle/>
              <a:p>
                <a:pPr>
                  <a:buNone/>
                </a:pPr>
                <a:endParaRPr lang="en-IN" sz="2800" b="1" dirty="0"/>
              </a:p>
              <a:p>
                <a:pPr lvl="1">
                  <a:buFont typeface="Arial" panose="020B0604020202020204" pitchFamily="34" charset="0"/>
                  <a:buChar char="•"/>
                </a:pPr>
                <a:r>
                  <a:rPr lang="en-IN" sz="2800" dirty="0"/>
                  <a:t>Produces </a:t>
                </a:r>
                <a:r>
                  <a:rPr lang="en-IN" sz="2800" b="1" dirty="0"/>
                  <a:t>accurate results</a:t>
                </a:r>
                <a:endParaRPr lang="en-IN" sz="2800" dirty="0"/>
              </a:p>
              <a:p>
                <a:pPr lvl="1">
                  <a:buFont typeface="Arial" panose="020B0604020202020204" pitchFamily="34" charset="0"/>
                  <a:buChar char="•"/>
                </a:pPr>
                <a:r>
                  <a:rPr lang="en-IN" sz="2800" b="1" dirty="0"/>
                  <a:t>Adjusts perfectly</a:t>
                </a:r>
                <a:r>
                  <a:rPr lang="en-IN" sz="2800" dirty="0"/>
                  <a:t> to non-spherical cluster shapes</a:t>
                </a:r>
              </a:p>
              <a:p>
                <a:pPr lvl="1">
                  <a:buFont typeface="Arial" panose="020B0604020202020204" pitchFamily="34" charset="0"/>
                  <a:buChar char="•"/>
                </a:pPr>
                <a:r>
                  <a:rPr lang="en-IN" sz="2800" b="1" dirty="0"/>
                  <a:t>Efficient</a:t>
                </a:r>
                <a:r>
                  <a:rPr lang="en-IN" sz="2800" dirty="0"/>
                  <a:t> for large datasets</a:t>
                </a:r>
              </a:p>
              <a:p>
                <a:pPr lvl="1">
                  <a:buFont typeface="Arial" panose="020B0604020202020204" pitchFamily="34" charset="0"/>
                  <a:buChar char="•"/>
                </a:pPr>
                <a:r>
                  <a:rPr lang="en-IN" sz="2800" b="1" dirty="0"/>
                  <a:t>Less sensitive</a:t>
                </a:r>
                <a:r>
                  <a:rPr lang="en-IN" sz="2800" dirty="0"/>
                  <a:t> to outliers</a:t>
                </a:r>
              </a:p>
              <a:p>
                <a:pPr lvl="1">
                  <a:buFont typeface="Arial" panose="020B0604020202020204" pitchFamily="34" charset="0"/>
                  <a:buChar char="•"/>
                </a:pPr>
                <a:r>
                  <a:rPr lang="en-IN" sz="2800" b="1" dirty="0"/>
                  <a:t>Time complexity:</a:t>
                </a:r>
                <a:r>
                  <a:rPr lang="en-IN" sz="2800" dirty="0"/>
                  <a:t> </a:t>
                </a:r>
                <a14:m>
                  <m:oMath xmlns:m="http://schemas.openxmlformats.org/officeDocument/2006/math">
                    <m:r>
                      <a:rPr lang="en-IN" sz="2800" i="1">
                        <a:latin typeface="Cambria Math" panose="02040503050406030204" pitchFamily="18" charset="0"/>
                      </a:rPr>
                      <m:t>𝑂</m:t>
                    </m:r>
                    <m:d>
                      <m:dPr>
                        <m:ctrlPr>
                          <a:rPr lang="ar-AE" sz="2800" i="1">
                            <a:latin typeface="Cambria Math" panose="02040503050406030204" pitchFamily="18" charset="0"/>
                          </a:rPr>
                        </m:ctrlPr>
                      </m:dPr>
                      <m:e>
                        <m:sSup>
                          <m:sSupPr>
                            <m:ctrlPr>
                              <a:rPr lang="ar-AE" sz="2800" i="1">
                                <a:latin typeface="Cambria Math" panose="02040503050406030204" pitchFamily="18" charset="0"/>
                              </a:rPr>
                            </m:ctrlPr>
                          </m:sSupPr>
                          <m:e>
                            <m:r>
                              <a:rPr lang="ar-AE" sz="2800" i="1">
                                <a:latin typeface="Cambria Math" panose="02040503050406030204" pitchFamily="18" charset="0"/>
                              </a:rPr>
                              <m:t>𝑛</m:t>
                            </m:r>
                          </m:e>
                          <m:sup>
                            <m:r>
                              <a:rPr lang="ar-AE" sz="2800" i="0">
                                <a:latin typeface="Cambria Math" panose="02040503050406030204" pitchFamily="18" charset="0"/>
                              </a:rPr>
                              <m:t>2</m:t>
                            </m:r>
                          </m:sup>
                        </m:sSup>
                        <m:func>
                          <m:funcPr>
                            <m:ctrlPr>
                              <a:rPr lang="ar-AE" sz="2800" i="1">
                                <a:latin typeface="Cambria Math" panose="02040503050406030204" pitchFamily="18" charset="0"/>
                              </a:rPr>
                            </m:ctrlPr>
                          </m:funcPr>
                          <m:fName>
                            <m:r>
                              <m:rPr>
                                <m:sty m:val="p"/>
                              </m:rPr>
                              <a:rPr lang="en-IN" sz="2800" i="0">
                                <a:latin typeface="Cambria Math" panose="02040503050406030204" pitchFamily="18" charset="0"/>
                              </a:rPr>
                              <m:t>log</m:t>
                            </m:r>
                          </m:fName>
                          <m:e>
                            <m:r>
                              <a:rPr lang="ar-AE" sz="2800" i="1">
                                <a:latin typeface="Cambria Math" panose="02040503050406030204" pitchFamily="18" charset="0"/>
                              </a:rPr>
                              <m:t>𝑛</m:t>
                            </m:r>
                          </m:e>
                        </m:func>
                      </m:e>
                    </m:d>
                  </m:oMath>
                </a14:m>
                <a:r>
                  <a:rPr lang="ar-AE" sz="2800" dirty="0"/>
                  <a:t>[</a:t>
                </a:r>
                <a:r>
                  <a:rPr lang="en-IN" sz="2800" dirty="0"/>
                  <a:t>or </a:t>
                </a:r>
                <a14:m>
                  <m:oMath xmlns:m="http://schemas.openxmlformats.org/officeDocument/2006/math">
                    <m:r>
                      <a:rPr lang="en-IN" sz="2800" i="1">
                        <a:latin typeface="Cambria Math" panose="02040503050406030204" pitchFamily="18" charset="0"/>
                      </a:rPr>
                      <m:t>𝑂</m:t>
                    </m:r>
                    <m:d>
                      <m:dPr>
                        <m:ctrlPr>
                          <a:rPr lang="ar-AE" sz="2800" i="1">
                            <a:latin typeface="Cambria Math" panose="02040503050406030204" pitchFamily="18" charset="0"/>
                          </a:rPr>
                        </m:ctrlPr>
                      </m:dPr>
                      <m:e>
                        <m:sSup>
                          <m:sSupPr>
                            <m:ctrlPr>
                              <a:rPr lang="ar-AE" sz="2800" i="1">
                                <a:latin typeface="Cambria Math" panose="02040503050406030204" pitchFamily="18" charset="0"/>
                              </a:rPr>
                            </m:ctrlPr>
                          </m:sSupPr>
                          <m:e>
                            <m:r>
                              <a:rPr lang="ar-AE" sz="2800" i="1">
                                <a:latin typeface="Cambria Math" panose="02040503050406030204" pitchFamily="18" charset="0"/>
                              </a:rPr>
                              <m:t>𝑛</m:t>
                            </m:r>
                          </m:e>
                          <m:sup>
                            <m:r>
                              <a:rPr lang="ar-AE" sz="2800" i="0">
                                <a:latin typeface="Cambria Math" panose="02040503050406030204" pitchFamily="18" charset="0"/>
                              </a:rPr>
                              <m:t>2</m:t>
                            </m:r>
                          </m:sup>
                        </m:sSup>
                      </m:e>
                    </m:d>
                  </m:oMath>
                </a14:m>
                <a:r>
                  <a:rPr lang="en-IN" sz="2800" dirty="0"/>
                  <a:t>for small dimensionality of data]</a:t>
                </a:r>
              </a:p>
              <a:p>
                <a:pPr lvl="1">
                  <a:buFont typeface="Arial" panose="020B0604020202020204" pitchFamily="34" charset="0"/>
                  <a:buChar char="•"/>
                </a:pPr>
                <a:r>
                  <a:rPr lang="en-IN" sz="2800" b="1" dirty="0"/>
                  <a:t>Space complexity:</a:t>
                </a:r>
                <a:r>
                  <a:rPr lang="en-IN" sz="2800" dirty="0"/>
                  <a:t> </a:t>
                </a:r>
                <a14:m>
                  <m:oMath xmlns:m="http://schemas.openxmlformats.org/officeDocument/2006/math">
                    <m:r>
                      <a:rPr lang="en-IN" sz="2800" i="1">
                        <a:latin typeface="Cambria Math" panose="02040503050406030204" pitchFamily="18" charset="0"/>
                      </a:rPr>
                      <m:t>𝑂</m:t>
                    </m:r>
                    <m:d>
                      <m:dPr>
                        <m:ctrlPr>
                          <a:rPr lang="ar-AE" sz="2800" i="1">
                            <a:latin typeface="Cambria Math" panose="02040503050406030204" pitchFamily="18" charset="0"/>
                          </a:rPr>
                        </m:ctrlPr>
                      </m:dPr>
                      <m:e>
                        <m:r>
                          <a:rPr lang="ar-AE" sz="2800" i="1">
                            <a:latin typeface="Cambria Math" panose="02040503050406030204" pitchFamily="18" charset="0"/>
                          </a:rPr>
                          <m:t>𝑛</m:t>
                        </m:r>
                      </m:e>
                    </m:d>
                  </m:oMath>
                </a14:m>
                <a:endParaRPr lang="ar-AE" sz="2800" dirty="0"/>
              </a:p>
            </p:txBody>
          </p:sp>
        </mc:Choice>
        <mc:Fallback xmlns="">
          <p:sp>
            <p:nvSpPr>
              <p:cNvPr id="6" name="TextBox 5">
                <a:extLst>
                  <a:ext uri="{FF2B5EF4-FFF2-40B4-BE49-F238E27FC236}">
                    <a16:creationId xmlns:a16="http://schemas.microsoft.com/office/drawing/2014/main" id="{26B57B34-9388-7CB1-FA1E-EB1E2935003B}"/>
                  </a:ext>
                </a:extLst>
              </p:cNvPr>
              <p:cNvSpPr txBox="1">
                <a:spLocks noRot="1" noChangeAspect="1" noMove="1" noResize="1" noEditPoints="1" noAdjustHandles="1" noChangeArrowheads="1" noChangeShapeType="1" noTextEdit="1"/>
              </p:cNvSpPr>
              <p:nvPr/>
            </p:nvSpPr>
            <p:spPr>
              <a:xfrm>
                <a:off x="220643" y="1923774"/>
                <a:ext cx="8827663" cy="3539430"/>
              </a:xfrm>
              <a:prstGeom prst="rect">
                <a:avLst/>
              </a:prstGeom>
              <a:blipFill>
                <a:blip r:embed="rId2"/>
                <a:stretch>
                  <a:fillRect b="-4138"/>
                </a:stretch>
              </a:blipFill>
            </p:spPr>
            <p:txBody>
              <a:bodyPr/>
              <a:lstStyle/>
              <a:p>
                <a:r>
                  <a:rPr lang="en-IN">
                    <a:noFill/>
                  </a:rPr>
                  <a:t> </a:t>
                </a:r>
              </a:p>
            </p:txBody>
          </p:sp>
        </mc:Fallback>
      </mc:AlternateContent>
      <p:pic>
        <p:nvPicPr>
          <p:cNvPr id="3" name="Picture 8">
            <a:extLst>
              <a:ext uri="{FF2B5EF4-FFF2-40B4-BE49-F238E27FC236}">
                <a16:creationId xmlns:a16="http://schemas.microsoft.com/office/drawing/2014/main" id="{41CD51F0-3BFE-46C0-77EE-F4270D5419EF}"/>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645230" cy="115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887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094B-A2AA-9F65-B5A4-492DC2152AEA}"/>
              </a:ext>
            </a:extLst>
          </p:cNvPr>
          <p:cNvSpPr>
            <a:spLocks noGrp="1"/>
          </p:cNvSpPr>
          <p:nvPr>
            <p:ph type="title"/>
          </p:nvPr>
        </p:nvSpPr>
        <p:spPr>
          <a:xfrm>
            <a:off x="3407151" y="164413"/>
            <a:ext cx="6484100" cy="390748"/>
          </a:xfrm>
        </p:spPr>
        <p:txBody>
          <a:bodyPr/>
          <a:lstStyle/>
          <a:p>
            <a:r>
              <a:rPr lang="en-IN" dirty="0"/>
              <a:t>10.3.5 Probabilistic Hierarchical Clustering </a:t>
            </a:r>
          </a:p>
        </p:txBody>
      </p:sp>
      <p:pic>
        <p:nvPicPr>
          <p:cNvPr id="4" name="Picture 3">
            <a:extLst>
              <a:ext uri="{FF2B5EF4-FFF2-40B4-BE49-F238E27FC236}">
                <a16:creationId xmlns:a16="http://schemas.microsoft.com/office/drawing/2014/main" id="{9C3EB9D2-3F28-13EE-D202-4149FC409268}"/>
              </a:ext>
            </a:extLst>
          </p:cNvPr>
          <p:cNvPicPr>
            <a:picLocks noChangeAspect="1"/>
          </p:cNvPicPr>
          <p:nvPr/>
        </p:nvPicPr>
        <p:blipFill>
          <a:blip r:embed="rId2"/>
          <a:stretch>
            <a:fillRect/>
          </a:stretch>
        </p:blipFill>
        <p:spPr>
          <a:xfrm>
            <a:off x="1497254" y="1530166"/>
            <a:ext cx="10303893" cy="5040755"/>
          </a:xfrm>
          <a:prstGeom prst="rect">
            <a:avLst/>
          </a:prstGeom>
        </p:spPr>
      </p:pic>
      <p:pic>
        <p:nvPicPr>
          <p:cNvPr id="3" name="Picture 8">
            <a:extLst>
              <a:ext uri="{FF2B5EF4-FFF2-40B4-BE49-F238E27FC236}">
                <a16:creationId xmlns:a16="http://schemas.microsoft.com/office/drawing/2014/main" id="{DE4097B6-4B1A-F8C3-5F44-BB8AF9CA6474}"/>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432958" cy="10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31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64300-AE19-96DF-BEAF-A2358BAA0DB4}"/>
              </a:ext>
            </a:extLst>
          </p:cNvPr>
          <p:cNvSpPr>
            <a:spLocks noGrp="1"/>
          </p:cNvSpPr>
          <p:nvPr>
            <p:ph type="title"/>
          </p:nvPr>
        </p:nvSpPr>
        <p:spPr>
          <a:xfrm>
            <a:off x="5491590" y="311897"/>
            <a:ext cx="3613499" cy="1172244"/>
          </a:xfrm>
        </p:spPr>
        <p:txBody>
          <a:bodyPr/>
          <a:lstStyle/>
          <a:p>
            <a:r>
              <a:rPr lang="en-IN" dirty="0"/>
              <a:t>Example</a:t>
            </a:r>
            <a:br>
              <a:rPr lang="en-IN" dirty="0"/>
            </a:br>
            <a:endParaRPr lang="en-IN" dirty="0"/>
          </a:p>
        </p:txBody>
      </p:sp>
      <p:sp>
        <p:nvSpPr>
          <p:cNvPr id="3" name="Text Placeholder 2">
            <a:extLst>
              <a:ext uri="{FF2B5EF4-FFF2-40B4-BE49-F238E27FC236}">
                <a16:creationId xmlns:a16="http://schemas.microsoft.com/office/drawing/2014/main" id="{2C722304-3EF5-28D4-BB29-905FCCC90D9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EEE8BE1D-510D-299D-8C38-A8A4ABC9A8BF}"/>
              </a:ext>
            </a:extLst>
          </p:cNvPr>
          <p:cNvPicPr>
            <a:picLocks noChangeAspect="1"/>
          </p:cNvPicPr>
          <p:nvPr/>
        </p:nvPicPr>
        <p:blipFill>
          <a:blip r:embed="rId2"/>
          <a:stretch>
            <a:fillRect/>
          </a:stretch>
        </p:blipFill>
        <p:spPr>
          <a:xfrm>
            <a:off x="1201479" y="1148835"/>
            <a:ext cx="9979142" cy="5539044"/>
          </a:xfrm>
          <a:prstGeom prst="rect">
            <a:avLst/>
          </a:prstGeom>
        </p:spPr>
      </p:pic>
      <p:pic>
        <p:nvPicPr>
          <p:cNvPr id="4" name="Picture 8">
            <a:extLst>
              <a:ext uri="{FF2B5EF4-FFF2-40B4-BE49-F238E27FC236}">
                <a16:creationId xmlns:a16="http://schemas.microsoft.com/office/drawing/2014/main" id="{F334735F-FE71-0DF1-A8A6-A2F01F845CC4}"/>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498272" cy="108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419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3E08-A20B-2CFB-2B7C-8F7140A74615}"/>
              </a:ext>
            </a:extLst>
          </p:cNvPr>
          <p:cNvSpPr>
            <a:spLocks noGrp="1"/>
          </p:cNvSpPr>
          <p:nvPr>
            <p:ph type="title"/>
          </p:nvPr>
        </p:nvSpPr>
        <p:spPr>
          <a:xfrm>
            <a:off x="4013854" y="646632"/>
            <a:ext cx="3929996" cy="520860"/>
          </a:xfrm>
        </p:spPr>
        <p:txBody>
          <a:bodyPr/>
          <a:lstStyle/>
          <a:p>
            <a:pPr algn="ctr"/>
            <a:r>
              <a:rPr lang="en-IN" dirty="0"/>
              <a:t>Ward’s Clustering</a:t>
            </a:r>
          </a:p>
        </p:txBody>
      </p:sp>
      <p:sp>
        <p:nvSpPr>
          <p:cNvPr id="3" name="Text Placeholder 2">
            <a:extLst>
              <a:ext uri="{FF2B5EF4-FFF2-40B4-BE49-F238E27FC236}">
                <a16:creationId xmlns:a16="http://schemas.microsoft.com/office/drawing/2014/main" id="{CE086EC3-B3C0-8343-886B-308C7CFC71FC}"/>
              </a:ext>
            </a:extLst>
          </p:cNvPr>
          <p:cNvSpPr>
            <a:spLocks noGrp="1"/>
          </p:cNvSpPr>
          <p:nvPr>
            <p:ph type="body" idx="1"/>
          </p:nvPr>
        </p:nvSpPr>
        <p:spPr>
          <a:xfrm>
            <a:off x="710503" y="1489263"/>
            <a:ext cx="10770994" cy="5025222"/>
          </a:xfrm>
        </p:spPr>
        <p:txBody>
          <a:bodyPr/>
          <a:lstStyle/>
          <a:p>
            <a:r>
              <a:rPr lang="en-US" b="1" dirty="0"/>
              <a:t>Ward’s Clustering</a:t>
            </a:r>
          </a:p>
          <a:p>
            <a:r>
              <a:rPr lang="en-US" b="1" dirty="0"/>
              <a:t>Definition:</a:t>
            </a:r>
          </a:p>
          <a:p>
            <a:r>
              <a:rPr lang="en-US" dirty="0"/>
              <a:t>Ward’s method is a hierarchical clustering technique that aims to minimize the total within-cluster variance (or sum of squared differences) at each step of the clustering process.</a:t>
            </a:r>
          </a:p>
          <a:p>
            <a:r>
              <a:rPr lang="en-US" b="1" dirty="0"/>
              <a:t>Key Idea:</a:t>
            </a:r>
          </a:p>
          <a:p>
            <a:r>
              <a:rPr lang="en-US" dirty="0"/>
              <a:t>At each step, the two clusters that result in the </a:t>
            </a:r>
            <a:r>
              <a:rPr lang="en-US" b="1" dirty="0"/>
              <a:t>smallest increase in total within-cluster variance</a:t>
            </a:r>
            <a:r>
              <a:rPr lang="en-US" dirty="0"/>
              <a:t> after merging are combined.</a:t>
            </a:r>
          </a:p>
          <a:p>
            <a:r>
              <a:rPr lang="en-US" dirty="0"/>
              <a:t>This approach tends to create clusters of roughly equal size and is sensitive to outliers.</a:t>
            </a:r>
          </a:p>
          <a:p>
            <a:r>
              <a:rPr lang="en-US" b="1" dirty="0"/>
              <a:t>Algorithm Steps:</a:t>
            </a:r>
          </a:p>
          <a:p>
            <a:r>
              <a:rPr lang="en-US" dirty="0"/>
              <a:t>Start with each data point as its own cluster.</a:t>
            </a:r>
          </a:p>
          <a:p>
            <a:r>
              <a:rPr lang="en-US" dirty="0"/>
              <a:t>Compute the sum of squared deviations for all clusters.</a:t>
            </a:r>
          </a:p>
          <a:p>
            <a:r>
              <a:rPr lang="en-US" dirty="0"/>
              <a:t>Merge the pair of clusters whose combination minimizes the increase in total within-cluster variance.</a:t>
            </a:r>
          </a:p>
          <a:p>
            <a:r>
              <a:rPr lang="en-US" dirty="0"/>
              <a:t>Repeat steps 2–3 until all points are merged into a single cluster or until the desired number of clusters is obtained.</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442119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9F03D2-2368-3354-6457-F800BB67AACA}"/>
              </a:ext>
            </a:extLst>
          </p:cNvPr>
          <p:cNvSpPr>
            <a:spLocks noGrp="1"/>
          </p:cNvSpPr>
          <p:nvPr>
            <p:ph type="body" idx="1"/>
          </p:nvPr>
        </p:nvSpPr>
        <p:spPr>
          <a:xfrm>
            <a:off x="710293" y="1069521"/>
            <a:ext cx="10771204" cy="1257279"/>
          </a:xfrm>
        </p:spPr>
        <p:txBody>
          <a:bodyPr/>
          <a:lstStyle/>
          <a:p>
            <a:r>
              <a:rPr lang="en-IN" b="1" dirty="0"/>
              <a:t>Distance Measure:</a:t>
            </a:r>
          </a:p>
          <a:p>
            <a:r>
              <a:rPr lang="en-US" dirty="0"/>
              <a:t>Ward’s method uses </a:t>
            </a:r>
            <a:r>
              <a:rPr lang="en-US" b="1" dirty="0"/>
              <a:t>Euclidean distance</a:t>
            </a:r>
            <a:r>
              <a:rPr lang="en-US" dirty="0"/>
              <a:t> as the common metric.</a:t>
            </a:r>
          </a:p>
          <a:p>
            <a:endParaRPr lang="en-IN" dirty="0"/>
          </a:p>
        </p:txBody>
      </p:sp>
      <p:pic>
        <p:nvPicPr>
          <p:cNvPr id="5" name="Picture 4">
            <a:extLst>
              <a:ext uri="{FF2B5EF4-FFF2-40B4-BE49-F238E27FC236}">
                <a16:creationId xmlns:a16="http://schemas.microsoft.com/office/drawing/2014/main" id="{2BAF4C57-6D42-69EE-75E9-17B1489BB0AF}"/>
              </a:ext>
            </a:extLst>
          </p:cNvPr>
          <p:cNvPicPr>
            <a:picLocks noChangeAspect="1"/>
          </p:cNvPicPr>
          <p:nvPr/>
        </p:nvPicPr>
        <p:blipFill>
          <a:blip r:embed="rId2"/>
          <a:stretch>
            <a:fillRect/>
          </a:stretch>
        </p:blipFill>
        <p:spPr>
          <a:xfrm>
            <a:off x="1967029" y="2326800"/>
            <a:ext cx="8078327" cy="1800476"/>
          </a:xfrm>
          <a:prstGeom prst="rect">
            <a:avLst/>
          </a:prstGeom>
        </p:spPr>
      </p:pic>
      <p:sp>
        <p:nvSpPr>
          <p:cNvPr id="7" name="TextBox 6">
            <a:extLst>
              <a:ext uri="{FF2B5EF4-FFF2-40B4-BE49-F238E27FC236}">
                <a16:creationId xmlns:a16="http://schemas.microsoft.com/office/drawing/2014/main" id="{EAA32E5C-4C6E-398B-8EFB-6E82DBCD8A5E}"/>
              </a:ext>
            </a:extLst>
          </p:cNvPr>
          <p:cNvSpPr txBox="1"/>
          <p:nvPr/>
        </p:nvSpPr>
        <p:spPr>
          <a:xfrm>
            <a:off x="442912" y="4127276"/>
            <a:ext cx="7966301" cy="2031325"/>
          </a:xfrm>
          <a:prstGeom prst="rect">
            <a:avLst/>
          </a:prstGeom>
          <a:noFill/>
        </p:spPr>
        <p:txBody>
          <a:bodyPr wrap="square">
            <a:spAutoFit/>
          </a:bodyPr>
          <a:lstStyle/>
          <a:p>
            <a:pPr>
              <a:buNone/>
            </a:pPr>
            <a:r>
              <a:rPr lang="en-US" b="1" dirty="0"/>
              <a:t>Advantages:</a:t>
            </a:r>
          </a:p>
          <a:p>
            <a:pPr>
              <a:buFont typeface="Arial" panose="020B0604020202020204" pitchFamily="34" charset="0"/>
              <a:buChar char="•"/>
            </a:pPr>
            <a:r>
              <a:rPr lang="en-US" dirty="0"/>
              <a:t>Produces clusters of similar size.</a:t>
            </a:r>
          </a:p>
          <a:p>
            <a:pPr>
              <a:buFont typeface="Arial" panose="020B0604020202020204" pitchFamily="34" charset="0"/>
              <a:buChar char="•"/>
            </a:pPr>
            <a:r>
              <a:rPr lang="en-US" dirty="0"/>
              <a:t>Works well with numerical data.</a:t>
            </a:r>
          </a:p>
          <a:p>
            <a:pPr>
              <a:buFont typeface="Arial" panose="020B0604020202020204" pitchFamily="34" charset="0"/>
              <a:buChar char="•"/>
            </a:pPr>
            <a:r>
              <a:rPr lang="en-US" dirty="0"/>
              <a:t>Reduces within-cluster variance effectively.</a:t>
            </a:r>
          </a:p>
          <a:p>
            <a:pPr>
              <a:buNone/>
            </a:pPr>
            <a:r>
              <a:rPr lang="en-US" b="1" dirty="0"/>
              <a:t>Disadvantages:</a:t>
            </a:r>
          </a:p>
          <a:p>
            <a:pPr>
              <a:buFont typeface="Arial" panose="020B0604020202020204" pitchFamily="34" charset="0"/>
              <a:buChar char="•"/>
            </a:pPr>
            <a:r>
              <a:rPr lang="en-US" dirty="0"/>
              <a:t>Sensitive to outliers.</a:t>
            </a:r>
          </a:p>
          <a:p>
            <a:pPr>
              <a:buFont typeface="Arial" panose="020B0604020202020204" pitchFamily="34" charset="0"/>
              <a:buChar char="•"/>
            </a:pPr>
            <a:r>
              <a:rPr lang="en-US" dirty="0"/>
              <a:t>Computationally expensive for large datasets.</a:t>
            </a:r>
          </a:p>
        </p:txBody>
      </p:sp>
      <p:sp>
        <p:nvSpPr>
          <p:cNvPr id="8" name="Title 1">
            <a:extLst>
              <a:ext uri="{FF2B5EF4-FFF2-40B4-BE49-F238E27FC236}">
                <a16:creationId xmlns:a16="http://schemas.microsoft.com/office/drawing/2014/main" id="{51E0588D-2094-FF22-F094-2E5422EC650A}"/>
              </a:ext>
            </a:extLst>
          </p:cNvPr>
          <p:cNvSpPr>
            <a:spLocks noGrp="1"/>
          </p:cNvSpPr>
          <p:nvPr>
            <p:ph type="title"/>
          </p:nvPr>
        </p:nvSpPr>
        <p:spPr>
          <a:xfrm>
            <a:off x="3842404" y="438969"/>
            <a:ext cx="3929996" cy="520860"/>
          </a:xfrm>
        </p:spPr>
        <p:txBody>
          <a:bodyPr/>
          <a:lstStyle/>
          <a:p>
            <a:pPr algn="ctr"/>
            <a:r>
              <a:rPr lang="en-IN" dirty="0"/>
              <a:t>Ward’s Clustering</a:t>
            </a:r>
          </a:p>
        </p:txBody>
      </p:sp>
    </p:spTree>
    <p:extLst>
      <p:ext uri="{BB962C8B-B14F-4D97-AF65-F5344CB8AC3E}">
        <p14:creationId xmlns:p14="http://schemas.microsoft.com/office/powerpoint/2010/main" val="3304143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E9F1-9B20-8B3F-F45C-632AB0470396}"/>
              </a:ext>
            </a:extLst>
          </p:cNvPr>
          <p:cNvSpPr>
            <a:spLocks noGrp="1"/>
          </p:cNvSpPr>
          <p:nvPr>
            <p:ph type="title"/>
          </p:nvPr>
        </p:nvSpPr>
        <p:spPr>
          <a:xfrm>
            <a:off x="3777090" y="638469"/>
            <a:ext cx="4395360" cy="390232"/>
          </a:xfrm>
        </p:spPr>
        <p:txBody>
          <a:bodyPr/>
          <a:lstStyle/>
          <a:p>
            <a:r>
              <a:rPr lang="en-IN" dirty="0"/>
              <a:t>Numerical Example</a:t>
            </a:r>
            <a:br>
              <a:rPr lang="en-IN" dirty="0"/>
            </a:b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AAED6DA-3FA9-AC3A-9538-9E2F76A9AC4F}"/>
                  </a:ext>
                </a:extLst>
              </p:cNvPr>
              <p:cNvSpPr>
                <a:spLocks noGrp="1"/>
              </p:cNvSpPr>
              <p:nvPr>
                <p:ph type="body" idx="1"/>
              </p:nvPr>
            </p:nvSpPr>
            <p:spPr>
              <a:xfrm>
                <a:off x="710503" y="1489263"/>
                <a:ext cx="10770994" cy="3908506"/>
              </a:xfrm>
            </p:spPr>
            <p:txBody>
              <a:bodyPr/>
              <a:lstStyle/>
              <a:p>
                <a:r>
                  <a:rPr lang="en-IN" dirty="0"/>
                  <a:t>Suppose we have </a:t>
                </a:r>
                <a:r>
                  <a:rPr lang="en-IN" b="1" dirty="0"/>
                  <a:t>4 data points</a:t>
                </a:r>
                <a:r>
                  <a:rPr lang="en-IN" dirty="0"/>
                  <a:t> in 1D:</a:t>
                </a:r>
              </a:p>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1</m:t>
                          </m:r>
                        </m:sub>
                      </m:sSub>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 </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2</m:t>
                          </m:r>
                        </m:sub>
                      </m:sSub>
                      <m:r>
                        <a:rPr lang="ar-AE">
                          <a:latin typeface="Cambria Math" panose="02040503050406030204" pitchFamily="18" charset="0"/>
                        </a:rPr>
                        <m:t>=</m:t>
                      </m:r>
                      <m:r>
                        <a:rPr lang="ar-AE">
                          <a:latin typeface="Cambria Math" panose="02040503050406030204" pitchFamily="18" charset="0"/>
                        </a:rPr>
                        <m:t>4</m:t>
                      </m:r>
                      <m:r>
                        <a:rPr lang="ar-AE">
                          <a:latin typeface="Cambria Math" panose="02040503050406030204" pitchFamily="18" charset="0"/>
                        </a:rPr>
                        <m:t>, </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3</m:t>
                          </m:r>
                        </m:sub>
                      </m:sSub>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 </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4</m:t>
                          </m:r>
                        </m:sub>
                      </m:sSub>
                      <m:r>
                        <a:rPr lang="ar-AE">
                          <a:latin typeface="Cambria Math" panose="02040503050406030204" pitchFamily="18" charset="0"/>
                        </a:rPr>
                        <m:t>=</m:t>
                      </m:r>
                      <m:r>
                        <a:rPr lang="ar-AE">
                          <a:latin typeface="Cambria Math" panose="02040503050406030204" pitchFamily="18" charset="0"/>
                        </a:rPr>
                        <m:t>8</m:t>
                      </m:r>
                    </m:oMath>
                  </m:oMathPara>
                </a14:m>
                <a:endParaRPr lang="ar-AE" dirty="0"/>
              </a:p>
              <a:p>
                <a:r>
                  <a:rPr lang="en-IN" dirty="0"/>
                  <a:t>We want to perform </a:t>
                </a:r>
                <a:r>
                  <a:rPr lang="en-IN" b="1" dirty="0"/>
                  <a:t>Ward’s clustering</a:t>
                </a:r>
                <a:r>
                  <a:rPr lang="en-IN" dirty="0"/>
                  <a:t>.</a:t>
                </a:r>
              </a:p>
              <a:p>
                <a:br>
                  <a:rPr lang="en-IN" dirty="0"/>
                </a:br>
                <a:endParaRPr lang="en-IN" dirty="0"/>
              </a:p>
              <a:p>
                <a:r>
                  <a:rPr lang="en-IN" b="1" dirty="0"/>
                  <a:t>Step 1: Start with each point as its own cluster</a:t>
                </a:r>
              </a:p>
              <a:p>
                <a:r>
                  <a:rPr lang="en-IN" dirty="0"/>
                  <a:t>Clusters:</a:t>
                </a:r>
              </a:p>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1</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2</m:t>
                          </m:r>
                        </m:e>
                      </m:d>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2</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4</m:t>
                          </m:r>
                        </m:e>
                      </m:d>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3</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5</m:t>
                          </m:r>
                        </m:e>
                      </m:d>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4</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8</m:t>
                          </m:r>
                        </m:e>
                      </m:d>
                    </m:oMath>
                  </m:oMathPara>
                </a14:m>
                <a:endParaRPr lang="ar-AE" dirty="0"/>
              </a:p>
              <a:p>
                <a:r>
                  <a:rPr lang="en-IN" dirty="0"/>
                  <a:t>ESS of a single-point cluster = 0</a:t>
                </a:r>
              </a:p>
              <a:p>
                <a:r>
                  <a:rPr lang="en-IN" dirty="0"/>
                  <a:t>Total ESS = 0</a:t>
                </a:r>
              </a:p>
              <a:p>
                <a:r>
                  <a:rPr lang="en-US" b="1" dirty="0"/>
                  <a:t>Step 2: Calculate increase in ESS for all possible merges</a:t>
                </a:r>
              </a:p>
              <a:p>
                <a:r>
                  <a:rPr lang="en-US" dirty="0"/>
                  <a:t>Ward’s formula for merging clusters </a:t>
                </a:r>
                <a14:m>
                  <m:oMath xmlns:m="http://schemas.openxmlformats.org/officeDocument/2006/math">
                    <m:r>
                      <a:rPr lang="en-US" i="1">
                        <a:latin typeface="Cambria Math" panose="02040503050406030204" pitchFamily="18" charset="0"/>
                      </a:rPr>
                      <m:t>𝐴</m:t>
                    </m:r>
                  </m:oMath>
                </a14:m>
                <a:r>
                  <a:rPr lang="en-US" dirty="0"/>
                  <a:t>and </a:t>
                </a:r>
                <a14:m>
                  <m:oMath xmlns:m="http://schemas.openxmlformats.org/officeDocument/2006/math">
                    <m:r>
                      <a:rPr lang="en-US" i="1">
                        <a:latin typeface="Cambria Math" panose="02040503050406030204" pitchFamily="18" charset="0"/>
                      </a:rPr>
                      <m:t>𝐵</m:t>
                    </m:r>
                  </m:oMath>
                </a14:m>
                <a:r>
                  <a:rPr lang="en-US" dirty="0"/>
                  <a:t>:</a:t>
                </a:r>
              </a:p>
              <a:p>
                <a:endParaRPr lang="en-IN" dirty="0"/>
              </a:p>
              <a:p>
                <a:endParaRPr lang="en-IN" dirty="0"/>
              </a:p>
            </p:txBody>
          </p:sp>
        </mc:Choice>
        <mc:Fallback xmlns="">
          <p:sp>
            <p:nvSpPr>
              <p:cNvPr id="3" name="Text Placeholder 2">
                <a:extLst>
                  <a:ext uri="{FF2B5EF4-FFF2-40B4-BE49-F238E27FC236}">
                    <a16:creationId xmlns:a16="http://schemas.microsoft.com/office/drawing/2014/main" id="{8AAED6DA-3FA9-AC3A-9538-9E2F76A9AC4F}"/>
                  </a:ext>
                </a:extLst>
              </p:cNvPr>
              <p:cNvSpPr>
                <a:spLocks noGrp="1" noRot="1" noChangeAspect="1" noMove="1" noResize="1" noEditPoints="1" noAdjustHandles="1" noChangeArrowheads="1" noChangeShapeType="1" noTextEdit="1"/>
              </p:cNvSpPr>
              <p:nvPr>
                <p:ph type="body" idx="1"/>
              </p:nvPr>
            </p:nvSpPr>
            <p:spPr>
              <a:xfrm>
                <a:off x="710503" y="1489263"/>
                <a:ext cx="10770994" cy="3908506"/>
              </a:xfrm>
              <a:blipFill>
                <a:blip r:embed="rId2"/>
                <a:stretch>
                  <a:fillRect l="-1359" t="-202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1B6098D3-48D1-7494-63E4-DC9E7AAA2E93}"/>
              </a:ext>
            </a:extLst>
          </p:cNvPr>
          <p:cNvPicPr>
            <a:picLocks noChangeAspect="1"/>
          </p:cNvPicPr>
          <p:nvPr/>
        </p:nvPicPr>
        <p:blipFill>
          <a:blip r:embed="rId3"/>
          <a:stretch>
            <a:fillRect/>
          </a:stretch>
        </p:blipFill>
        <p:spPr>
          <a:xfrm>
            <a:off x="2598655" y="4808779"/>
            <a:ext cx="6994689" cy="1934169"/>
          </a:xfrm>
          <a:prstGeom prst="rect">
            <a:avLst/>
          </a:prstGeom>
        </p:spPr>
      </p:pic>
    </p:spTree>
    <p:extLst>
      <p:ext uri="{BB962C8B-B14F-4D97-AF65-F5344CB8AC3E}">
        <p14:creationId xmlns:p14="http://schemas.microsoft.com/office/powerpoint/2010/main" val="3581483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4E8C9BE8-A0CC-89D3-2B2A-3109E5A7E7A8}"/>
                  </a:ext>
                </a:extLst>
              </p:cNvPr>
              <p:cNvSpPr>
                <a:spLocks noGrp="1"/>
              </p:cNvSpPr>
              <p:nvPr>
                <p:ph type="body" idx="1"/>
              </p:nvPr>
            </p:nvSpPr>
            <p:spPr>
              <a:xfrm>
                <a:off x="710503" y="1505591"/>
                <a:ext cx="10770994" cy="5250668"/>
              </a:xfrm>
            </p:spPr>
            <p:txBody>
              <a:bodyPr/>
              <a:lstStyle/>
              <a:p>
                <a:r>
                  <a:rPr lang="en-IN" b="1" dirty="0"/>
                  <a:t>Compute all pairwise merges</a:t>
                </a:r>
              </a:p>
              <a:p>
                <a:r>
                  <a:rPr lang="en-IN" b="1" dirty="0"/>
                  <a:t>Merge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1</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2</m:t>
                        </m:r>
                      </m:e>
                    </m:d>
                  </m:oMath>
                </a14:m>
                <a:r>
                  <a:rPr lang="en-IN" b="1" dirty="0"/>
                  <a:t>and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2</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4</m:t>
                        </m:r>
                      </m:e>
                    </m:d>
                  </m:oMath>
                </a14:m>
                <a:endParaRPr lang="ar-AE" dirty="0"/>
              </a:p>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limUpp>
                            <m:limUppPr>
                              <m:ctrlPr>
                                <a:rPr lang="ar-AE" i="1">
                                  <a:latin typeface="Cambria Math" panose="02040503050406030204" pitchFamily="18" charset="0"/>
                                </a:rPr>
                              </m:ctrlPr>
                            </m:limUppPr>
                            <m:e>
                              <m:r>
                                <a:rPr lang="ar-AE" i="1">
                                  <a:latin typeface="Cambria Math" panose="02040503050406030204" pitchFamily="18" charset="0"/>
                                </a:rPr>
                                <m:t>𝑥</m:t>
                              </m:r>
                            </m:e>
                            <m:lim>
                              <m:r>
                                <a:rPr lang="ar-AE">
                                  <a:latin typeface="Cambria Math" panose="02040503050406030204" pitchFamily="18" charset="0"/>
                                </a:rPr>
                                <m:t>ˉ</m:t>
                              </m:r>
                            </m:lim>
                          </m:limUpp>
                        </m:e>
                        <m:sub>
                          <m:r>
                            <a:rPr lang="ar-AE">
                              <a:latin typeface="Cambria Math" panose="02040503050406030204" pitchFamily="18" charset="0"/>
                            </a:rPr>
                            <m:t>1</m:t>
                          </m:r>
                        </m:sub>
                      </m:sSub>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sSub>
                        <m:sSubPr>
                          <m:ctrlPr>
                            <a:rPr lang="ar-AE" i="1">
                              <a:latin typeface="Cambria Math" panose="02040503050406030204" pitchFamily="18" charset="0"/>
                            </a:rPr>
                          </m:ctrlPr>
                        </m:sSubPr>
                        <m:e>
                          <m:limUpp>
                            <m:limUppPr>
                              <m:ctrlPr>
                                <a:rPr lang="ar-AE" i="1">
                                  <a:latin typeface="Cambria Math" panose="02040503050406030204" pitchFamily="18" charset="0"/>
                                </a:rPr>
                              </m:ctrlPr>
                            </m:limUppPr>
                            <m:e>
                              <m:r>
                                <a:rPr lang="ar-AE" i="1">
                                  <a:latin typeface="Cambria Math" panose="02040503050406030204" pitchFamily="18" charset="0"/>
                                </a:rPr>
                                <m:t>𝑥</m:t>
                              </m:r>
                            </m:e>
                            <m:lim>
                              <m:r>
                                <a:rPr lang="ar-AE">
                                  <a:latin typeface="Cambria Math" panose="02040503050406030204" pitchFamily="18" charset="0"/>
                                </a:rPr>
                                <m:t>ˉ</m:t>
                              </m:r>
                            </m:lim>
                          </m:limUpp>
                        </m:e>
                        <m:sub>
                          <m:r>
                            <a:rPr lang="ar-AE">
                              <a:latin typeface="Cambria Math" panose="02040503050406030204" pitchFamily="18" charset="0"/>
                            </a:rPr>
                            <m:t>2</m:t>
                          </m:r>
                        </m:sub>
                      </m:sSub>
                      <m:r>
                        <a:rPr lang="ar-AE">
                          <a:latin typeface="Cambria Math" panose="02040503050406030204" pitchFamily="18" charset="0"/>
                        </a:rPr>
                        <m:t>=</m:t>
                      </m:r>
                      <m:r>
                        <a:rPr lang="ar-AE">
                          <a:latin typeface="Cambria Math" panose="02040503050406030204" pitchFamily="18" charset="0"/>
                        </a:rPr>
                        <m:t>4</m:t>
                      </m:r>
                    </m:oMath>
                  </m:oMathPara>
                </a14:m>
                <a:endParaRPr lang="en-IN" dirty="0"/>
              </a:p>
              <a:p>
                <a:endParaRPr lang="ar-AE" dirty="0"/>
              </a:p>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Δ</m:t>
                      </m:r>
                      <m:r>
                        <a:rPr lang="el-GR" i="1">
                          <a:latin typeface="Cambria Math" panose="02040503050406030204" pitchFamily="18" charset="0"/>
                        </a:rPr>
                        <m:t>𝐸𝑆𝑆</m:t>
                      </m:r>
                      <m:r>
                        <a:rPr lang="el-GR">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1</m:t>
                          </m:r>
                        </m:num>
                        <m:den>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1</m:t>
                          </m:r>
                        </m:den>
                      </m:f>
                      <m:r>
                        <a:rPr lang="en-IN" b="0" i="0" smtClean="0">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4</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2</m:t>
                          </m:r>
                        </m:den>
                      </m:f>
                      <m:r>
                        <a:rPr lang="ar-AE">
                          <a:latin typeface="Cambria Math" panose="02040503050406030204" pitchFamily="18" charset="0"/>
                        </a:rPr>
                        <m:t>⋅</m:t>
                      </m:r>
                      <m:r>
                        <a:rPr lang="ar-AE">
                          <a:latin typeface="Cambria Math" panose="02040503050406030204" pitchFamily="18" charset="0"/>
                        </a:rPr>
                        <m:t>4</m:t>
                      </m:r>
                      <m:r>
                        <a:rPr lang="ar-AE">
                          <a:latin typeface="Cambria Math" panose="02040503050406030204" pitchFamily="18" charset="0"/>
                        </a:rPr>
                        <m:t>=</m:t>
                      </m:r>
                      <m:r>
                        <a:rPr lang="ar-AE">
                          <a:latin typeface="Cambria Math" panose="02040503050406030204" pitchFamily="18" charset="0"/>
                        </a:rPr>
                        <m:t>2</m:t>
                      </m:r>
                    </m:oMath>
                  </m:oMathPara>
                </a14:m>
                <a:endParaRPr lang="ar-AE" dirty="0"/>
              </a:p>
              <a:p>
                <a:r>
                  <a:rPr lang="en-IN" b="1" dirty="0"/>
                  <a:t>Merge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1</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2</m:t>
                        </m:r>
                      </m:e>
                    </m:d>
                  </m:oMath>
                </a14:m>
                <a:r>
                  <a:rPr lang="en-IN" b="1" dirty="0"/>
                  <a:t>and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3</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5</m:t>
                        </m:r>
                      </m:e>
                    </m:d>
                  </m:oMath>
                </a14:m>
                <a:endParaRPr lang="ar-AE" dirty="0"/>
              </a:p>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Δ</m:t>
                      </m:r>
                      <m:r>
                        <a:rPr lang="el-GR" i="1">
                          <a:latin typeface="Cambria Math" panose="02040503050406030204" pitchFamily="18" charset="0"/>
                        </a:rPr>
                        <m:t>𝐸𝑆𝑆</m:t>
                      </m:r>
                      <m:r>
                        <a:rPr lang="el-GR">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1</m:t>
                          </m:r>
                        </m:num>
                        <m:den>
                          <m:r>
                            <a:rPr lang="ar-AE">
                              <a:latin typeface="Cambria Math" panose="02040503050406030204" pitchFamily="18" charset="0"/>
                            </a:rPr>
                            <m:t>2</m:t>
                          </m:r>
                        </m:den>
                      </m:f>
                      <m:d>
                        <m:dPr>
                          <m:endChr m:val=""/>
                          <m:ctrlPr>
                            <a:rPr lang="ar-AE" i="1">
                              <a:latin typeface="Cambria Math" panose="02040503050406030204" pitchFamily="18" charset="0"/>
                            </a:rPr>
                          </m:ctrlPr>
                        </m:dPr>
                        <m:e>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5</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9</m:t>
                          </m:r>
                          <m:r>
                            <a:rPr lang="ar-AE">
                              <a:latin typeface="Cambria Math" panose="02040503050406030204" pitchFamily="18" charset="0"/>
                            </a:rPr>
                            <m:t>=</m:t>
                          </m:r>
                          <m:r>
                            <a:rPr lang="ar-AE">
                              <a:latin typeface="Cambria Math" panose="02040503050406030204" pitchFamily="18" charset="0"/>
                            </a:rPr>
                            <m:t>4</m:t>
                          </m:r>
                          <m:r>
                            <a:rPr lang="ar-AE">
                              <a:latin typeface="Cambria Math" panose="02040503050406030204" pitchFamily="18" charset="0"/>
                            </a:rPr>
                            <m:t>.</m:t>
                          </m:r>
                          <m:r>
                            <a:rPr lang="ar-AE">
                              <a:latin typeface="Cambria Math" panose="02040503050406030204" pitchFamily="18" charset="0"/>
                            </a:rPr>
                            <m:t>5</m:t>
                          </m:r>
                        </m:e>
                      </m:d>
                    </m:oMath>
                  </m:oMathPara>
                </a14:m>
                <a:endParaRPr lang="ar-AE" dirty="0"/>
              </a:p>
              <a:p>
                <a:r>
                  <a:rPr lang="en-IN" b="1" dirty="0"/>
                  <a:t>Merge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1</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2</m:t>
                        </m:r>
                      </m:e>
                    </m:d>
                  </m:oMath>
                </a14:m>
                <a:r>
                  <a:rPr lang="en-IN" b="1" dirty="0"/>
                  <a:t>and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4</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8</m:t>
                        </m:r>
                      </m:e>
                    </m:d>
                  </m:oMath>
                </a14:m>
                <a:endParaRPr lang="ar-AE" dirty="0"/>
              </a:p>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Δ</m:t>
                      </m:r>
                      <m:r>
                        <a:rPr lang="el-GR" i="1">
                          <a:latin typeface="Cambria Math" panose="02040503050406030204" pitchFamily="18" charset="0"/>
                        </a:rPr>
                        <m:t>𝐸𝑆𝑆</m:t>
                      </m:r>
                      <m:r>
                        <a:rPr lang="el-GR">
                          <a:latin typeface="Cambria Math" panose="02040503050406030204" pitchFamily="18" charset="0"/>
                        </a:rPr>
                        <m:t>=</m:t>
                      </m:r>
                      <m:r>
                        <a:rPr lang="el-GR">
                          <a:latin typeface="Cambria Math" panose="02040503050406030204" pitchFamily="18" charset="0"/>
                        </a:rPr>
                        <m:t>0</m:t>
                      </m:r>
                      <m:r>
                        <a:rPr lang="el-GR">
                          <a:latin typeface="Cambria Math" panose="02040503050406030204" pitchFamily="18" charset="0"/>
                        </a:rPr>
                        <m:t>.</m:t>
                      </m:r>
                      <m:r>
                        <a:rPr lang="el-GR">
                          <a:latin typeface="Cambria Math" panose="02040503050406030204" pitchFamily="18" charset="0"/>
                        </a:rPr>
                        <m:t>5</m:t>
                      </m:r>
                      <m:r>
                        <a:rPr lang="el-GR">
                          <a:latin typeface="Cambria Math" panose="02040503050406030204" pitchFamily="18" charset="0"/>
                        </a:rPr>
                        <m:t>⋅</m:t>
                      </m:r>
                      <m:d>
                        <m:dPr>
                          <m:endChr m:val=""/>
                          <m:ctrlPr>
                            <a:rPr lang="ar-AE" i="1">
                              <a:latin typeface="Cambria Math" panose="02040503050406030204" pitchFamily="18" charset="0"/>
                            </a:rPr>
                          </m:ctrlPr>
                        </m:dPr>
                        <m:e>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8</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36</m:t>
                          </m:r>
                          <m:r>
                            <a:rPr lang="ar-AE">
                              <a:latin typeface="Cambria Math" panose="02040503050406030204" pitchFamily="18" charset="0"/>
                            </a:rPr>
                            <m:t>=</m:t>
                          </m:r>
                          <m:r>
                            <a:rPr lang="ar-AE">
                              <a:latin typeface="Cambria Math" panose="02040503050406030204" pitchFamily="18" charset="0"/>
                            </a:rPr>
                            <m:t>18</m:t>
                          </m:r>
                        </m:e>
                      </m:d>
                    </m:oMath>
                  </m:oMathPara>
                </a14:m>
                <a:endParaRPr lang="ar-AE" dirty="0"/>
              </a:p>
              <a:p>
                <a:r>
                  <a:rPr lang="en-IN" b="1" dirty="0"/>
                  <a:t>Merge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2</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4</m:t>
                        </m:r>
                      </m:e>
                    </m:d>
                  </m:oMath>
                </a14:m>
                <a:r>
                  <a:rPr lang="en-IN" b="1" dirty="0"/>
                  <a:t>and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3</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5</m:t>
                        </m:r>
                      </m:e>
                    </m:d>
                  </m:oMath>
                </a14:m>
                <a:endParaRPr lang="ar-AE" dirty="0"/>
              </a:p>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Δ</m:t>
                      </m:r>
                      <m:r>
                        <a:rPr lang="el-GR" i="1">
                          <a:latin typeface="Cambria Math" panose="02040503050406030204" pitchFamily="18" charset="0"/>
                        </a:rPr>
                        <m:t>𝐸𝑆𝑆</m:t>
                      </m:r>
                      <m:r>
                        <a:rPr lang="el-GR">
                          <a:latin typeface="Cambria Math" panose="02040503050406030204" pitchFamily="18" charset="0"/>
                        </a:rPr>
                        <m:t>=</m:t>
                      </m:r>
                      <m:r>
                        <a:rPr lang="el-GR">
                          <a:latin typeface="Cambria Math" panose="02040503050406030204" pitchFamily="18" charset="0"/>
                        </a:rPr>
                        <m:t>0</m:t>
                      </m:r>
                      <m:r>
                        <a:rPr lang="el-GR">
                          <a:latin typeface="Cambria Math" panose="02040503050406030204" pitchFamily="18" charset="0"/>
                        </a:rPr>
                        <m:t>.</m:t>
                      </m:r>
                      <m:r>
                        <a:rPr lang="el-GR">
                          <a:latin typeface="Cambria Math" panose="02040503050406030204" pitchFamily="18" charset="0"/>
                        </a:rPr>
                        <m:t>5</m:t>
                      </m:r>
                      <m:r>
                        <a:rPr lang="el-GR">
                          <a:latin typeface="Cambria Math" panose="02040503050406030204" pitchFamily="18" charset="0"/>
                        </a:rPr>
                        <m:t>⋅</m:t>
                      </m:r>
                      <m:d>
                        <m:dPr>
                          <m:endChr m:val=""/>
                          <m:ctrlPr>
                            <a:rPr lang="ar-AE" i="1">
                              <a:latin typeface="Cambria Math" panose="02040503050406030204" pitchFamily="18" charset="0"/>
                            </a:rPr>
                          </m:ctrlPr>
                        </m:dPr>
                        <m:e>
                          <m:r>
                            <a:rPr lang="ar-AE">
                              <a:latin typeface="Cambria Math" panose="02040503050406030204" pitchFamily="18" charset="0"/>
                            </a:rPr>
                            <m:t>4</m:t>
                          </m:r>
                          <m:r>
                            <a:rPr lang="ar-AE">
                              <a:latin typeface="Cambria Math" panose="02040503050406030204" pitchFamily="18" charset="0"/>
                            </a:rPr>
                            <m:t>−</m:t>
                          </m:r>
                          <m:r>
                            <a:rPr lang="ar-AE">
                              <a:latin typeface="Cambria Math" panose="02040503050406030204" pitchFamily="18" charset="0"/>
                            </a:rPr>
                            <m:t>5</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e>
                      </m:d>
                    </m:oMath>
                  </m:oMathPara>
                </a14:m>
                <a:endParaRPr lang="ar-AE" dirty="0"/>
              </a:p>
              <a:p>
                <a:r>
                  <a:rPr lang="en-IN" b="1" dirty="0"/>
                  <a:t>Merge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2</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4</m:t>
                        </m:r>
                      </m:e>
                    </m:d>
                  </m:oMath>
                </a14:m>
                <a:r>
                  <a:rPr lang="en-IN" b="1" dirty="0"/>
                  <a:t>and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4</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8</m:t>
                        </m:r>
                      </m:e>
                    </m:d>
                  </m:oMath>
                </a14:m>
                <a:endParaRPr lang="ar-AE" dirty="0"/>
              </a:p>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Δ</m:t>
                      </m:r>
                      <m:r>
                        <a:rPr lang="el-GR" i="1">
                          <a:latin typeface="Cambria Math" panose="02040503050406030204" pitchFamily="18" charset="0"/>
                        </a:rPr>
                        <m:t>𝐸𝑆𝑆</m:t>
                      </m:r>
                      <m:r>
                        <a:rPr lang="el-GR">
                          <a:latin typeface="Cambria Math" panose="02040503050406030204" pitchFamily="18" charset="0"/>
                        </a:rPr>
                        <m:t>=</m:t>
                      </m:r>
                      <m:r>
                        <a:rPr lang="el-GR">
                          <a:latin typeface="Cambria Math" panose="02040503050406030204" pitchFamily="18" charset="0"/>
                        </a:rPr>
                        <m:t>0</m:t>
                      </m:r>
                      <m:r>
                        <a:rPr lang="el-GR">
                          <a:latin typeface="Cambria Math" panose="02040503050406030204" pitchFamily="18" charset="0"/>
                        </a:rPr>
                        <m:t>.</m:t>
                      </m:r>
                      <m:r>
                        <a:rPr lang="el-GR">
                          <a:latin typeface="Cambria Math" panose="02040503050406030204" pitchFamily="18" charset="0"/>
                        </a:rPr>
                        <m:t>5</m:t>
                      </m:r>
                      <m:r>
                        <a:rPr lang="el-GR">
                          <a:latin typeface="Cambria Math" panose="02040503050406030204" pitchFamily="18" charset="0"/>
                        </a:rPr>
                        <m:t>⋅</m:t>
                      </m:r>
                      <m:d>
                        <m:dPr>
                          <m:endChr m:val=""/>
                          <m:ctrlPr>
                            <a:rPr lang="ar-AE" i="1">
                              <a:latin typeface="Cambria Math" panose="02040503050406030204" pitchFamily="18" charset="0"/>
                            </a:rPr>
                          </m:ctrlPr>
                        </m:dPr>
                        <m:e>
                          <m:r>
                            <a:rPr lang="ar-AE">
                              <a:latin typeface="Cambria Math" panose="02040503050406030204" pitchFamily="18" charset="0"/>
                            </a:rPr>
                            <m:t>4</m:t>
                          </m:r>
                          <m:r>
                            <a:rPr lang="ar-AE">
                              <a:latin typeface="Cambria Math" panose="02040503050406030204" pitchFamily="18" charset="0"/>
                            </a:rPr>
                            <m:t>−</m:t>
                          </m:r>
                          <m:r>
                            <a:rPr lang="ar-AE">
                              <a:latin typeface="Cambria Math" panose="02040503050406030204" pitchFamily="18" charset="0"/>
                            </a:rPr>
                            <m:t>8</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16</m:t>
                          </m:r>
                          <m:r>
                            <a:rPr lang="ar-AE">
                              <a:latin typeface="Cambria Math" panose="02040503050406030204" pitchFamily="18" charset="0"/>
                            </a:rPr>
                            <m:t>=</m:t>
                          </m:r>
                          <m:r>
                            <a:rPr lang="ar-AE">
                              <a:latin typeface="Cambria Math" panose="02040503050406030204" pitchFamily="18" charset="0"/>
                            </a:rPr>
                            <m:t>8</m:t>
                          </m:r>
                        </m:e>
                      </m:d>
                    </m:oMath>
                  </m:oMathPara>
                </a14:m>
                <a:endParaRPr lang="ar-AE" dirty="0"/>
              </a:p>
              <a:p>
                <a:r>
                  <a:rPr lang="en-IN" b="1" dirty="0"/>
                  <a:t>Merge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3</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5</m:t>
                        </m:r>
                      </m:e>
                    </m:d>
                  </m:oMath>
                </a14:m>
                <a:r>
                  <a:rPr lang="en-IN" b="1" dirty="0"/>
                  <a:t>and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4</m:t>
                        </m:r>
                      </m:sub>
                    </m:sSub>
                    <m:r>
                      <a:rPr lang="ar-AE">
                        <a:latin typeface="Cambria Math" panose="02040503050406030204" pitchFamily="18" charset="0"/>
                      </a:rPr>
                      <m:t>=</m:t>
                    </m:r>
                    <m:d>
                      <m:dPr>
                        <m:begChr m:val="{"/>
                        <m:endChr m:val="}"/>
                        <m:ctrlPr>
                          <a:rPr lang="ar-AE" i="1">
                            <a:latin typeface="Cambria Math" panose="02040503050406030204" pitchFamily="18" charset="0"/>
                          </a:rPr>
                        </m:ctrlPr>
                      </m:dPr>
                      <m:e>
                        <m:r>
                          <a:rPr lang="ar-AE">
                            <a:latin typeface="Cambria Math" panose="02040503050406030204" pitchFamily="18" charset="0"/>
                          </a:rPr>
                          <m:t>8</m:t>
                        </m:r>
                      </m:e>
                    </m:d>
                  </m:oMath>
                </a14:m>
                <a:endParaRPr lang="ar-AE" dirty="0"/>
              </a:p>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Δ</m:t>
                      </m:r>
                      <m:r>
                        <a:rPr lang="el-GR" i="1">
                          <a:latin typeface="Cambria Math" panose="02040503050406030204" pitchFamily="18" charset="0"/>
                        </a:rPr>
                        <m:t>𝐸𝑆𝑆</m:t>
                      </m:r>
                      <m:r>
                        <a:rPr lang="el-GR">
                          <a:latin typeface="Cambria Math" panose="02040503050406030204" pitchFamily="18" charset="0"/>
                        </a:rPr>
                        <m:t>=</m:t>
                      </m:r>
                      <m:r>
                        <a:rPr lang="el-GR">
                          <a:latin typeface="Cambria Math" panose="02040503050406030204" pitchFamily="18" charset="0"/>
                        </a:rPr>
                        <m:t>0</m:t>
                      </m:r>
                      <m:r>
                        <a:rPr lang="el-GR">
                          <a:latin typeface="Cambria Math" panose="02040503050406030204" pitchFamily="18" charset="0"/>
                        </a:rPr>
                        <m:t>.</m:t>
                      </m:r>
                      <m:r>
                        <a:rPr lang="el-GR">
                          <a:latin typeface="Cambria Math" panose="02040503050406030204" pitchFamily="18" charset="0"/>
                        </a:rPr>
                        <m:t>5</m:t>
                      </m:r>
                      <m:r>
                        <a:rPr lang="el-GR">
                          <a:latin typeface="Cambria Math" panose="02040503050406030204" pitchFamily="18" charset="0"/>
                        </a:rPr>
                        <m:t>⋅</m:t>
                      </m:r>
                      <m:d>
                        <m:dPr>
                          <m:endChr m:val=""/>
                          <m:ctrlPr>
                            <a:rPr lang="ar-AE" i="1">
                              <a:latin typeface="Cambria Math" panose="02040503050406030204" pitchFamily="18" charset="0"/>
                            </a:rPr>
                          </m:ctrlPr>
                        </m:dPr>
                        <m:e>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8</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9</m:t>
                          </m:r>
                          <m:r>
                            <a:rPr lang="ar-AE">
                              <a:latin typeface="Cambria Math" panose="02040503050406030204" pitchFamily="18" charset="0"/>
                            </a:rPr>
                            <m:t>=</m:t>
                          </m:r>
                          <m:r>
                            <a:rPr lang="ar-AE">
                              <a:latin typeface="Cambria Math" panose="02040503050406030204" pitchFamily="18" charset="0"/>
                            </a:rPr>
                            <m:t>4</m:t>
                          </m:r>
                          <m:r>
                            <a:rPr lang="ar-AE">
                              <a:latin typeface="Cambria Math" panose="02040503050406030204" pitchFamily="18" charset="0"/>
                            </a:rPr>
                            <m:t>.</m:t>
                          </m:r>
                          <m:r>
                            <a:rPr lang="ar-AE">
                              <a:latin typeface="Cambria Math" panose="02040503050406030204" pitchFamily="18" charset="0"/>
                            </a:rPr>
                            <m:t>5</m:t>
                          </m:r>
                        </m:e>
                      </m:d>
                    </m:oMath>
                  </m:oMathPara>
                </a14:m>
                <a:endParaRPr lang="ar-AE" dirty="0"/>
              </a:p>
              <a:p>
                <a:endParaRPr lang="en-IN" dirty="0"/>
              </a:p>
            </p:txBody>
          </p:sp>
        </mc:Choice>
        <mc:Fallback>
          <p:sp>
            <p:nvSpPr>
              <p:cNvPr id="3" name="Text Placeholder 2">
                <a:extLst>
                  <a:ext uri="{FF2B5EF4-FFF2-40B4-BE49-F238E27FC236}">
                    <a16:creationId xmlns:a16="http://schemas.microsoft.com/office/drawing/2014/main" id="{4E8C9BE8-A0CC-89D3-2B2A-3109E5A7E7A8}"/>
                  </a:ext>
                </a:extLst>
              </p:cNvPr>
              <p:cNvSpPr>
                <a:spLocks noGrp="1" noRot="1" noChangeAspect="1" noMove="1" noResize="1" noEditPoints="1" noAdjustHandles="1" noChangeArrowheads="1" noChangeShapeType="1" noTextEdit="1"/>
              </p:cNvSpPr>
              <p:nvPr>
                <p:ph type="body" idx="1"/>
              </p:nvPr>
            </p:nvSpPr>
            <p:spPr>
              <a:xfrm>
                <a:off x="710503" y="1505591"/>
                <a:ext cx="10770994" cy="5250668"/>
              </a:xfrm>
              <a:blipFill>
                <a:blip r:embed="rId2"/>
                <a:stretch>
                  <a:fillRect l="-1359" t="-1510" b="-12195"/>
                </a:stretch>
              </a:blipFill>
            </p:spPr>
            <p:txBody>
              <a:bodyPr/>
              <a:lstStyle/>
              <a:p>
                <a:r>
                  <a:rPr lang="en-IN">
                    <a:noFill/>
                  </a:rPr>
                  <a:t> </a:t>
                </a:r>
              </a:p>
            </p:txBody>
          </p:sp>
        </mc:Fallback>
      </mc:AlternateContent>
    </p:spTree>
    <p:extLst>
      <p:ext uri="{BB962C8B-B14F-4D97-AF65-F5344CB8AC3E}">
        <p14:creationId xmlns:p14="http://schemas.microsoft.com/office/powerpoint/2010/main" val="3265265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BE24AC-5B4B-1A55-A8AD-FEC85DE8FCC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0D8B53C-9EFF-8904-7738-4B3C279B09B0}"/>
              </a:ext>
            </a:extLst>
          </p:cNvPr>
          <p:cNvPicPr>
            <a:picLocks noChangeAspect="1"/>
          </p:cNvPicPr>
          <p:nvPr/>
        </p:nvPicPr>
        <p:blipFill>
          <a:blip r:embed="rId2"/>
          <a:stretch>
            <a:fillRect/>
          </a:stretch>
        </p:blipFill>
        <p:spPr>
          <a:xfrm>
            <a:off x="959413" y="702646"/>
            <a:ext cx="7098737" cy="2768424"/>
          </a:xfrm>
          <a:prstGeom prst="rect">
            <a:avLst/>
          </a:prstGeom>
        </p:spPr>
      </p:pic>
      <p:pic>
        <p:nvPicPr>
          <p:cNvPr id="7" name="Picture 6">
            <a:extLst>
              <a:ext uri="{FF2B5EF4-FFF2-40B4-BE49-F238E27FC236}">
                <a16:creationId xmlns:a16="http://schemas.microsoft.com/office/drawing/2014/main" id="{791336E7-A3D3-7692-CBBC-69A70FB755DA}"/>
              </a:ext>
            </a:extLst>
          </p:cNvPr>
          <p:cNvPicPr>
            <a:picLocks noChangeAspect="1"/>
          </p:cNvPicPr>
          <p:nvPr/>
        </p:nvPicPr>
        <p:blipFill>
          <a:blip r:embed="rId3"/>
          <a:stretch>
            <a:fillRect/>
          </a:stretch>
        </p:blipFill>
        <p:spPr>
          <a:xfrm>
            <a:off x="778076" y="3335697"/>
            <a:ext cx="7386210" cy="3522303"/>
          </a:xfrm>
          <a:prstGeom prst="rect">
            <a:avLst/>
          </a:prstGeom>
        </p:spPr>
      </p:pic>
    </p:spTree>
    <p:extLst>
      <p:ext uri="{BB962C8B-B14F-4D97-AF65-F5344CB8AC3E}">
        <p14:creationId xmlns:p14="http://schemas.microsoft.com/office/powerpoint/2010/main" val="2106401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726309A-C682-D29A-4478-BDD57BBFDA2B}"/>
                  </a:ext>
                </a:extLst>
              </p:cNvPr>
              <p:cNvSpPr>
                <a:spLocks noGrp="1"/>
              </p:cNvSpPr>
              <p:nvPr>
                <p:ph type="body" idx="1"/>
              </p:nvPr>
            </p:nvSpPr>
            <p:spPr>
              <a:xfrm>
                <a:off x="710503" y="1358634"/>
                <a:ext cx="10770994" cy="4746043"/>
              </a:xfrm>
            </p:spPr>
            <p:txBody>
              <a:bodyPr/>
              <a:lstStyle/>
              <a:p>
                <a:r>
                  <a:rPr lang="en-US" b="1" dirty="0"/>
                  <a:t>Use of Hierarchical Agglomerative Clustering</a:t>
                </a:r>
              </a:p>
              <a:p>
                <a:r>
                  <a:rPr lang="en-US" b="1" dirty="0"/>
                  <a:t>1. To Discover Hierarchical Structure in Data</a:t>
                </a:r>
              </a:p>
              <a:p>
                <a:r>
                  <a:rPr lang="en-US" dirty="0"/>
                  <a:t>HAC reveals </a:t>
                </a:r>
                <a:r>
                  <a:rPr lang="en-US" b="1" dirty="0"/>
                  <a:t>multi-level groupings</a:t>
                </a:r>
                <a:r>
                  <a:rPr lang="en-US" dirty="0"/>
                  <a:t> in data — from fine-grained clusters to broad categories.</a:t>
                </a:r>
                <a:br>
                  <a:rPr lang="en-US" dirty="0"/>
                </a:br>
                <a:r>
                  <a:rPr lang="en-US" dirty="0"/>
                  <a:t>This is valuable when relationships between data groups exist at </a:t>
                </a:r>
                <a:r>
                  <a:rPr lang="en-US" b="1" dirty="0"/>
                  <a:t>different levels of granularity</a:t>
                </a:r>
                <a:r>
                  <a:rPr lang="en-US" dirty="0"/>
                  <a:t>.</a:t>
                </a:r>
              </a:p>
              <a:p>
                <a:r>
                  <a:rPr lang="en-US" b="1" dirty="0"/>
                  <a:t>2. No Need to Predefine the Number of Clusters</a:t>
                </a:r>
              </a:p>
              <a:p>
                <a:r>
                  <a:rPr lang="en-US" dirty="0"/>
                  <a:t>Unlike K-means, HAC does </a:t>
                </a:r>
                <a:r>
                  <a:rPr lang="en-US" b="1" dirty="0"/>
                  <a:t>not require you to specify k</a:t>
                </a:r>
                <a:r>
                  <a:rPr lang="en-US" dirty="0"/>
                  <a:t> (the number of clusters) beforehand.</a:t>
                </a:r>
                <a:br>
                  <a:rPr lang="en-US" dirty="0"/>
                </a:br>
                <a:r>
                  <a:rPr lang="en-US" dirty="0"/>
                  <a:t>You can choose the number of clusters later by “cutting” the dendrogram at a desired level.</a:t>
                </a:r>
              </a:p>
              <a:p>
                <a:r>
                  <a:rPr lang="en-US" b="1" dirty="0"/>
                  <a:t>3. Provides Visual Interpretability</a:t>
                </a:r>
              </a:p>
              <a:p>
                <a:r>
                  <a:rPr lang="en-US" dirty="0"/>
                  <a:t>The </a:t>
                </a:r>
                <a:r>
                  <a:rPr lang="en-US" b="1" dirty="0"/>
                  <a:t>dendrogram visualization</a:t>
                </a:r>
                <a:r>
                  <a:rPr lang="en-US" dirty="0"/>
                  <a:t> helps understand:</a:t>
                </a:r>
              </a:p>
              <a:p>
                <a:r>
                  <a:rPr lang="en-US" dirty="0"/>
                  <a:t>How clusters merge over distances.</a:t>
                </a:r>
              </a:p>
              <a:p>
                <a:r>
                  <a:rPr lang="en-US" dirty="0"/>
                  <a:t>The relative closeness of points or clusters.</a:t>
                </a:r>
                <a:br>
                  <a:rPr lang="en-US" dirty="0"/>
                </a:br>
                <a:r>
                  <a:rPr lang="en-US" dirty="0"/>
                  <a:t>This is very useful in </a:t>
                </a:r>
                <a:r>
                  <a:rPr lang="en-US" b="1" dirty="0"/>
                  <a:t>exploratory data analysis</a:t>
                </a:r>
                <a:r>
                  <a:rPr lang="en-US" dirty="0"/>
                  <a:t>.</a:t>
                </a:r>
              </a:p>
              <a:p>
                <a:r>
                  <a:rPr lang="en-IN" b="1" dirty="0"/>
                  <a:t>4. Effective for Small to Medium Datasets</a:t>
                </a:r>
              </a:p>
              <a:p>
                <a:r>
                  <a:rPr lang="en-IN" dirty="0"/>
                  <a:t>Since HAC can be computationally expensive (</a:t>
                </a:r>
                <a14:m>
                  <m:oMath xmlns:m="http://schemas.openxmlformats.org/officeDocument/2006/math">
                    <m:r>
                      <a:rPr lang="en-IN" i="1">
                        <a:latin typeface="Cambria Math" panose="02040503050406030204" pitchFamily="18" charset="0"/>
                      </a:rPr>
                      <m:t>𝑂</m:t>
                    </m:r>
                    <m:d>
                      <m:dPr>
                        <m:ctrlPr>
                          <a:rPr lang="ar-AE" i="1">
                            <a:latin typeface="Cambria Math" panose="02040503050406030204" pitchFamily="18" charset="0"/>
                          </a:rPr>
                        </m:ctrlPr>
                      </m:dPr>
                      <m:e>
                        <m:sSup>
                          <m:sSupPr>
                            <m:ctrlPr>
                              <a:rPr lang="ar-AE" i="1">
                                <a:latin typeface="Cambria Math" panose="02040503050406030204" pitchFamily="18" charset="0"/>
                              </a:rPr>
                            </m:ctrlPr>
                          </m:sSupPr>
                          <m:e>
                            <m:r>
                              <a:rPr lang="ar-AE" i="1">
                                <a:latin typeface="Cambria Math" panose="02040503050406030204" pitchFamily="18" charset="0"/>
                              </a:rPr>
                              <m:t>𝑛</m:t>
                            </m:r>
                          </m:e>
                          <m:sup>
                            <m:r>
                              <a:rPr lang="ar-AE">
                                <a:latin typeface="Cambria Math" panose="02040503050406030204" pitchFamily="18" charset="0"/>
                              </a:rPr>
                              <m:t>2</m:t>
                            </m:r>
                          </m:sup>
                        </m:sSup>
                      </m:e>
                    </m:d>
                  </m:oMath>
                </a14:m>
                <a:r>
                  <a:rPr lang="ar-AE" dirty="0"/>
                  <a:t>), </a:t>
                </a:r>
                <a:r>
                  <a:rPr lang="en-IN" dirty="0"/>
                  <a:t>it’s best suited for </a:t>
                </a:r>
                <a:r>
                  <a:rPr lang="en-IN" b="1" dirty="0"/>
                  <a:t>moderate-sized datasets</a:t>
                </a:r>
                <a:r>
                  <a:rPr lang="en-IN" dirty="0"/>
                  <a:t> where detailed relationships between objects matter more than scalability.</a:t>
                </a:r>
              </a:p>
              <a:p>
                <a:endParaRPr lang="en-US" dirty="0"/>
              </a:p>
              <a:p>
                <a:endParaRPr lang="en-IN" dirty="0"/>
              </a:p>
            </p:txBody>
          </p:sp>
        </mc:Choice>
        <mc:Fallback xmlns="">
          <p:sp>
            <p:nvSpPr>
              <p:cNvPr id="3" name="Text Placeholder 2">
                <a:extLst>
                  <a:ext uri="{FF2B5EF4-FFF2-40B4-BE49-F238E27FC236}">
                    <a16:creationId xmlns:a16="http://schemas.microsoft.com/office/drawing/2014/main" id="{E726309A-C682-D29A-4478-BDD57BBFDA2B}"/>
                  </a:ext>
                </a:extLst>
              </p:cNvPr>
              <p:cNvSpPr>
                <a:spLocks noGrp="1" noRot="1" noChangeAspect="1" noMove="1" noResize="1" noEditPoints="1" noAdjustHandles="1" noChangeArrowheads="1" noChangeShapeType="1" noTextEdit="1"/>
              </p:cNvSpPr>
              <p:nvPr>
                <p:ph type="body" idx="1"/>
              </p:nvPr>
            </p:nvSpPr>
            <p:spPr>
              <a:xfrm>
                <a:off x="710503" y="1358634"/>
                <a:ext cx="10770994" cy="4746043"/>
              </a:xfrm>
              <a:blipFill>
                <a:blip r:embed="rId2"/>
                <a:stretch>
                  <a:fillRect l="-1359" t="-1671"/>
                </a:stretch>
              </a:blipFill>
            </p:spPr>
            <p:txBody>
              <a:bodyPr/>
              <a:lstStyle/>
              <a:p>
                <a:r>
                  <a:rPr lang="en-IN">
                    <a:noFill/>
                  </a:rPr>
                  <a:t> </a:t>
                </a:r>
              </a:p>
            </p:txBody>
          </p:sp>
        </mc:Fallback>
      </mc:AlternateContent>
      <p:pic>
        <p:nvPicPr>
          <p:cNvPr id="2" name="Picture 8">
            <a:extLst>
              <a:ext uri="{FF2B5EF4-FFF2-40B4-BE49-F238E27FC236}">
                <a16:creationId xmlns:a16="http://schemas.microsoft.com/office/drawing/2014/main" id="{2E254F73-C451-8F2B-2D18-77DFDB9A7CC7}"/>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596244" cy="113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10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7057F-DF55-A95D-9273-122F1262293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614798C-D1BF-F572-77C3-92DAD4A296C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B013DBB5-D590-9D1B-6C2B-E8C0A649FFEB}"/>
              </a:ext>
            </a:extLst>
          </p:cNvPr>
          <p:cNvPicPr>
            <a:picLocks noChangeAspect="1"/>
          </p:cNvPicPr>
          <p:nvPr/>
        </p:nvPicPr>
        <p:blipFill>
          <a:blip r:embed="rId2"/>
          <a:stretch>
            <a:fillRect/>
          </a:stretch>
        </p:blipFill>
        <p:spPr>
          <a:xfrm>
            <a:off x="351735" y="311897"/>
            <a:ext cx="8344280" cy="5289534"/>
          </a:xfrm>
          <a:prstGeom prst="rect">
            <a:avLst/>
          </a:prstGeom>
        </p:spPr>
      </p:pic>
      <p:pic>
        <p:nvPicPr>
          <p:cNvPr id="7" name="Picture 6">
            <a:extLst>
              <a:ext uri="{FF2B5EF4-FFF2-40B4-BE49-F238E27FC236}">
                <a16:creationId xmlns:a16="http://schemas.microsoft.com/office/drawing/2014/main" id="{688351B6-1B8E-E78B-3998-BAEA8E4E886D}"/>
              </a:ext>
            </a:extLst>
          </p:cNvPr>
          <p:cNvPicPr>
            <a:picLocks noChangeAspect="1"/>
          </p:cNvPicPr>
          <p:nvPr/>
        </p:nvPicPr>
        <p:blipFill>
          <a:blip r:embed="rId3"/>
          <a:stretch>
            <a:fillRect/>
          </a:stretch>
        </p:blipFill>
        <p:spPr>
          <a:xfrm>
            <a:off x="7837456" y="311897"/>
            <a:ext cx="3743583" cy="561537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74F3D2-0335-C3D0-6A21-3CEC3FADB5FA}"/>
                  </a:ext>
                </a:extLst>
              </p:cNvPr>
              <p:cNvSpPr txBox="1"/>
              <p:nvPr/>
            </p:nvSpPr>
            <p:spPr>
              <a:xfrm>
                <a:off x="8533720" y="5657671"/>
                <a:ext cx="6094638" cy="1200329"/>
              </a:xfrm>
              <a:prstGeom prst="rect">
                <a:avLst/>
              </a:prstGeom>
              <a:noFill/>
            </p:spPr>
            <p:txBody>
              <a:bodyPr wrap="square">
                <a:spAutoFit/>
              </a:bodyPr>
              <a:lstStyle/>
              <a:p>
                <a:pPr>
                  <a:buFont typeface="Arial" panose="020B0604020202020204" pitchFamily="34" charset="0"/>
                  <a:buChar char="•"/>
                </a:pPr>
                <a:r>
                  <a:rPr lang="en-IN" dirty="0"/>
                  <a:t>Merge order:</a:t>
                </a:r>
              </a:p>
              <a:p>
                <a:pPr>
                  <a:buFont typeface="+mj-lt"/>
                  <a:buAutoNum type="arabicPeriod"/>
                </a:pPr>
                <a:r>
                  <a:rPr lang="en-IN" dirty="0"/>
                  <a:t>4 &amp; 5 → </a:t>
                </a:r>
                <a14:m>
                  <m:oMath xmlns:m="http://schemas.openxmlformats.org/officeDocument/2006/math">
                    <m:r>
                      <m:rPr>
                        <m:sty m:val="p"/>
                      </m:rPr>
                      <a:rPr lang="el-GR">
                        <a:latin typeface="Cambria Math" panose="02040503050406030204" pitchFamily="18" charset="0"/>
                      </a:rPr>
                      <m:t>Δ</m:t>
                    </m:r>
                    <m:r>
                      <a:rPr lang="el-GR" i="1">
                        <a:latin typeface="Cambria Math" panose="02040503050406030204" pitchFamily="18" charset="0"/>
                      </a:rPr>
                      <m:t>𝐸𝑆𝑆</m:t>
                    </m:r>
                    <m:r>
                      <a:rPr lang="el-GR" i="0">
                        <a:latin typeface="Cambria Math" panose="02040503050406030204" pitchFamily="18" charset="0"/>
                      </a:rPr>
                      <m:t>=</m:t>
                    </m:r>
                    <m:r>
                      <a:rPr lang="el-GR" i="0">
                        <a:latin typeface="Cambria Math" panose="02040503050406030204" pitchFamily="18" charset="0"/>
                      </a:rPr>
                      <m:t>0</m:t>
                    </m:r>
                    <m:r>
                      <a:rPr lang="el-GR" i="0">
                        <a:latin typeface="Cambria Math" panose="02040503050406030204" pitchFamily="18" charset="0"/>
                      </a:rPr>
                      <m:t>.</m:t>
                    </m:r>
                    <m:r>
                      <a:rPr lang="el-GR" i="0">
                        <a:latin typeface="Cambria Math" panose="02040503050406030204" pitchFamily="18" charset="0"/>
                      </a:rPr>
                      <m:t>5</m:t>
                    </m:r>
                  </m:oMath>
                </a14:m>
                <a:endParaRPr lang="el-GR" dirty="0"/>
              </a:p>
              <a:p>
                <a:pPr>
                  <a:buFont typeface="+mj-lt"/>
                  <a:buAutoNum type="arabicPeriod"/>
                </a:pPr>
                <a:r>
                  <a:rPr lang="el-GR" dirty="0"/>
                  <a:t>2 &amp; (4,5) → </a:t>
                </a:r>
                <a14:m>
                  <m:oMath xmlns:m="http://schemas.openxmlformats.org/officeDocument/2006/math">
                    <m:r>
                      <m:rPr>
                        <m:sty m:val="p"/>
                      </m:rPr>
                      <a:rPr lang="el-GR">
                        <a:latin typeface="Cambria Math" panose="02040503050406030204" pitchFamily="18" charset="0"/>
                      </a:rPr>
                      <m:t>Δ</m:t>
                    </m:r>
                    <m:r>
                      <a:rPr lang="el-GR" i="1">
                        <a:latin typeface="Cambria Math" panose="02040503050406030204" pitchFamily="18" charset="0"/>
                      </a:rPr>
                      <m:t>𝐸𝑆𝑆</m:t>
                    </m:r>
                    <m:r>
                      <a:rPr lang="el-GR" i="0">
                        <a:latin typeface="Cambria Math" panose="02040503050406030204" pitchFamily="18" charset="0"/>
                      </a:rPr>
                      <m:t>=</m:t>
                    </m:r>
                    <m:r>
                      <a:rPr lang="el-GR" i="0">
                        <a:latin typeface="Cambria Math" panose="02040503050406030204" pitchFamily="18" charset="0"/>
                      </a:rPr>
                      <m:t>4</m:t>
                    </m:r>
                    <m:r>
                      <a:rPr lang="el-GR" i="0">
                        <a:latin typeface="Cambria Math" panose="02040503050406030204" pitchFamily="18" charset="0"/>
                      </a:rPr>
                      <m:t>.</m:t>
                    </m:r>
                    <m:r>
                      <a:rPr lang="el-GR" i="0">
                        <a:latin typeface="Cambria Math" panose="02040503050406030204" pitchFamily="18" charset="0"/>
                      </a:rPr>
                      <m:t>167</m:t>
                    </m:r>
                  </m:oMath>
                </a14:m>
                <a:endParaRPr lang="el-GR" dirty="0"/>
              </a:p>
              <a:p>
                <a:pPr>
                  <a:buFont typeface="+mj-lt"/>
                  <a:buAutoNum type="arabicPeriod"/>
                </a:pPr>
                <a:r>
                  <a:rPr lang="el-GR" dirty="0"/>
                  <a:t>(2,4,5) &amp; 8 → </a:t>
                </a:r>
                <a14:m>
                  <m:oMath xmlns:m="http://schemas.openxmlformats.org/officeDocument/2006/math">
                    <m:r>
                      <m:rPr>
                        <m:sty m:val="p"/>
                      </m:rPr>
                      <a:rPr lang="el-GR">
                        <a:latin typeface="Cambria Math" panose="02040503050406030204" pitchFamily="18" charset="0"/>
                      </a:rPr>
                      <m:t>Δ</m:t>
                    </m:r>
                    <m:r>
                      <a:rPr lang="el-GR" i="1">
                        <a:latin typeface="Cambria Math" panose="02040503050406030204" pitchFamily="18" charset="0"/>
                      </a:rPr>
                      <m:t>𝐸𝑆𝑆</m:t>
                    </m:r>
                    <m:r>
                      <a:rPr lang="el-GR" i="0">
                        <a:latin typeface="Cambria Math" panose="02040503050406030204" pitchFamily="18" charset="0"/>
                      </a:rPr>
                      <m:t>=</m:t>
                    </m:r>
                    <m:r>
                      <a:rPr lang="el-GR" i="0">
                        <a:latin typeface="Cambria Math" panose="02040503050406030204" pitchFamily="18" charset="0"/>
                      </a:rPr>
                      <m:t>14</m:t>
                    </m:r>
                    <m:r>
                      <a:rPr lang="el-GR" i="0">
                        <a:latin typeface="Cambria Math" panose="02040503050406030204" pitchFamily="18" charset="0"/>
                      </a:rPr>
                      <m:t>.</m:t>
                    </m:r>
                    <m:r>
                      <a:rPr lang="el-GR" i="0">
                        <a:latin typeface="Cambria Math" panose="02040503050406030204" pitchFamily="18" charset="0"/>
                      </a:rPr>
                      <m:t>083</m:t>
                    </m:r>
                  </m:oMath>
                </a14:m>
                <a:endParaRPr lang="el-GR" dirty="0"/>
              </a:p>
            </p:txBody>
          </p:sp>
        </mc:Choice>
        <mc:Fallback xmlns="">
          <p:sp>
            <p:nvSpPr>
              <p:cNvPr id="9" name="TextBox 8">
                <a:extLst>
                  <a:ext uri="{FF2B5EF4-FFF2-40B4-BE49-F238E27FC236}">
                    <a16:creationId xmlns:a16="http://schemas.microsoft.com/office/drawing/2014/main" id="{8D74F3D2-0335-C3D0-6A21-3CEC3FADB5FA}"/>
                  </a:ext>
                </a:extLst>
              </p:cNvPr>
              <p:cNvSpPr txBox="1">
                <a:spLocks noRot="1" noChangeAspect="1" noMove="1" noResize="1" noEditPoints="1" noAdjustHandles="1" noChangeArrowheads="1" noChangeShapeType="1" noTextEdit="1"/>
              </p:cNvSpPr>
              <p:nvPr/>
            </p:nvSpPr>
            <p:spPr>
              <a:xfrm>
                <a:off x="8533720" y="5657671"/>
                <a:ext cx="6094638" cy="1200329"/>
              </a:xfrm>
              <a:prstGeom prst="rect">
                <a:avLst/>
              </a:prstGeom>
              <a:blipFill>
                <a:blip r:embed="rId4"/>
                <a:stretch>
                  <a:fillRect l="-900" t="-2538" b="-7107"/>
                </a:stretch>
              </a:blipFill>
            </p:spPr>
            <p:txBody>
              <a:bodyPr/>
              <a:lstStyle/>
              <a:p>
                <a:r>
                  <a:rPr lang="en-IN">
                    <a:noFill/>
                  </a:rPr>
                  <a:t> </a:t>
                </a:r>
              </a:p>
            </p:txBody>
          </p:sp>
        </mc:Fallback>
      </mc:AlternateContent>
    </p:spTree>
    <p:extLst>
      <p:ext uri="{BB962C8B-B14F-4D97-AF65-F5344CB8AC3E}">
        <p14:creationId xmlns:p14="http://schemas.microsoft.com/office/powerpoint/2010/main" val="4022515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F6C6-F34B-7482-91A2-163803D50545}"/>
              </a:ext>
            </a:extLst>
          </p:cNvPr>
          <p:cNvSpPr>
            <a:spLocks noGrp="1"/>
          </p:cNvSpPr>
          <p:nvPr>
            <p:ph type="title"/>
          </p:nvPr>
        </p:nvSpPr>
        <p:spPr>
          <a:xfrm>
            <a:off x="3608615" y="317641"/>
            <a:ext cx="5143500" cy="781496"/>
          </a:xfrm>
        </p:spPr>
        <p:txBody>
          <a:bodyPr/>
          <a:lstStyle/>
          <a:p>
            <a:pPr algn="ctr"/>
            <a:r>
              <a:rPr lang="en-IN" dirty="0"/>
              <a:t>Minimum Spanning Tree (MST) Clustering</a:t>
            </a:r>
          </a:p>
        </p:txBody>
      </p:sp>
      <p:sp>
        <p:nvSpPr>
          <p:cNvPr id="3" name="Text Placeholder 2">
            <a:extLst>
              <a:ext uri="{FF2B5EF4-FFF2-40B4-BE49-F238E27FC236}">
                <a16:creationId xmlns:a16="http://schemas.microsoft.com/office/drawing/2014/main" id="{83ACCE17-D273-6FBB-A5B5-62F0FD1AC0F8}"/>
              </a:ext>
            </a:extLst>
          </p:cNvPr>
          <p:cNvSpPr>
            <a:spLocks noGrp="1"/>
          </p:cNvSpPr>
          <p:nvPr>
            <p:ph type="body" idx="1"/>
          </p:nvPr>
        </p:nvSpPr>
        <p:spPr>
          <a:xfrm>
            <a:off x="710503" y="1489263"/>
            <a:ext cx="10770994" cy="4187685"/>
          </a:xfrm>
        </p:spPr>
        <p:txBody>
          <a:bodyPr/>
          <a:lstStyle/>
          <a:p>
            <a:r>
              <a:rPr lang="en-US" b="1" dirty="0"/>
              <a:t>Definition:</a:t>
            </a:r>
          </a:p>
          <a:p>
            <a:r>
              <a:rPr lang="en-US" dirty="0"/>
              <a:t>	MST clustering is a graph-based clustering technique that constructs a </a:t>
            </a:r>
            <a:r>
              <a:rPr lang="en-US" b="1" dirty="0"/>
              <a:t>minimum spanning tree</a:t>
            </a:r>
            <a:r>
              <a:rPr lang="en-US" dirty="0"/>
              <a:t> of a dataset and then partitions it by removing edges with the largest weights, forming natural clusters.</a:t>
            </a:r>
          </a:p>
          <a:p>
            <a:r>
              <a:rPr lang="en-US" b="1" dirty="0"/>
              <a:t>Key Idea:</a:t>
            </a:r>
          </a:p>
          <a:p>
            <a:pPr marL="700339" lvl="1" indent="-285750">
              <a:buFont typeface="Arial" panose="020B0604020202020204" pitchFamily="34" charset="0"/>
              <a:buChar char="•"/>
            </a:pPr>
            <a:r>
              <a:rPr lang="en-US" dirty="0"/>
              <a:t>Treat each data point as a node in a graph.</a:t>
            </a:r>
          </a:p>
          <a:p>
            <a:pPr marL="700339" lvl="1" indent="-285750">
              <a:buFont typeface="Arial" panose="020B0604020202020204" pitchFamily="34" charset="0"/>
              <a:buChar char="•"/>
            </a:pPr>
            <a:r>
              <a:rPr lang="en-US" dirty="0"/>
              <a:t>Edge weights are defined by the distance between points (e.g., Euclidean distance).</a:t>
            </a:r>
          </a:p>
          <a:p>
            <a:pPr marL="700339" lvl="1" indent="-285750">
              <a:buFont typeface="Arial" panose="020B0604020202020204" pitchFamily="34" charset="0"/>
              <a:buChar char="•"/>
            </a:pPr>
            <a:r>
              <a:rPr lang="en-US" dirty="0"/>
              <a:t>Build a </a:t>
            </a:r>
            <a:r>
              <a:rPr lang="en-US" b="1" dirty="0"/>
              <a:t>Minimum Spanning Tree (MST)</a:t>
            </a:r>
            <a:r>
              <a:rPr lang="en-US" dirty="0"/>
              <a:t> connecting all points with minimal total edge weight.</a:t>
            </a:r>
          </a:p>
          <a:p>
            <a:r>
              <a:rPr lang="en-US" dirty="0"/>
              <a:t>Remove edges that are significantly longer than others to separate clusters.</a:t>
            </a:r>
          </a:p>
          <a:p>
            <a:r>
              <a:rPr lang="en-US" b="1" dirty="0"/>
              <a:t>Algorithm Steps:</a:t>
            </a:r>
          </a:p>
          <a:p>
            <a:pPr marL="700339" lvl="1" indent="-285750">
              <a:buFont typeface="Arial" panose="020B0604020202020204" pitchFamily="34" charset="0"/>
              <a:buChar char="•"/>
            </a:pPr>
            <a:r>
              <a:rPr lang="en-US" dirty="0"/>
              <a:t>Represent data points as vertices in a graph.</a:t>
            </a:r>
          </a:p>
          <a:p>
            <a:pPr marL="700339" lvl="1" indent="-285750">
              <a:buFont typeface="Arial" panose="020B0604020202020204" pitchFamily="34" charset="0"/>
              <a:buChar char="•"/>
            </a:pPr>
            <a:r>
              <a:rPr lang="en-US" dirty="0"/>
              <a:t>Compute pairwise distances between all points.</a:t>
            </a:r>
          </a:p>
          <a:p>
            <a:pPr marL="700339" lvl="1" indent="-285750">
              <a:buFont typeface="Arial" panose="020B0604020202020204" pitchFamily="34" charset="0"/>
              <a:buChar char="•"/>
            </a:pPr>
            <a:r>
              <a:rPr lang="en-US" dirty="0"/>
              <a:t>Build the MST using </a:t>
            </a:r>
            <a:r>
              <a:rPr lang="en-US" b="1" dirty="0"/>
              <a:t>Prim’s</a:t>
            </a:r>
            <a:r>
              <a:rPr lang="en-US" dirty="0"/>
              <a:t> or </a:t>
            </a:r>
            <a:r>
              <a:rPr lang="en-US" b="1" dirty="0"/>
              <a:t>Kruskal’s</a:t>
            </a:r>
            <a:r>
              <a:rPr lang="en-US" dirty="0"/>
              <a:t> algorithm.</a:t>
            </a:r>
          </a:p>
          <a:p>
            <a:pPr marL="700339" lvl="1" indent="-285750">
              <a:buFont typeface="Arial" panose="020B0604020202020204" pitchFamily="34" charset="0"/>
              <a:buChar char="•"/>
            </a:pPr>
            <a:r>
              <a:rPr lang="en-US" dirty="0"/>
              <a:t>Remove edges with the largest weights (usually based on a threshold or desired number of clusters).</a:t>
            </a:r>
          </a:p>
          <a:p>
            <a:pPr marL="700339" lvl="1" indent="-285750">
              <a:buFont typeface="Arial" panose="020B0604020202020204" pitchFamily="34" charset="0"/>
              <a:buChar char="•"/>
            </a:pPr>
            <a:r>
              <a:rPr lang="en-US" dirty="0"/>
              <a:t>Remaining connected components represent clusters.</a:t>
            </a:r>
          </a:p>
          <a:p>
            <a:endParaRPr lang="en-IN" dirty="0"/>
          </a:p>
        </p:txBody>
      </p:sp>
    </p:spTree>
    <p:extLst>
      <p:ext uri="{BB962C8B-B14F-4D97-AF65-F5344CB8AC3E}">
        <p14:creationId xmlns:p14="http://schemas.microsoft.com/office/powerpoint/2010/main" val="3853206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99C5-A32F-9287-7A10-368EF9AAE3DE}"/>
              </a:ext>
            </a:extLst>
          </p:cNvPr>
          <p:cNvSpPr>
            <a:spLocks noGrp="1"/>
          </p:cNvSpPr>
          <p:nvPr>
            <p:ph type="title"/>
          </p:nvPr>
        </p:nvSpPr>
        <p:spPr>
          <a:xfrm>
            <a:off x="3061607" y="467019"/>
            <a:ext cx="6302828" cy="806610"/>
          </a:xfrm>
        </p:spPr>
        <p:txBody>
          <a:bodyPr/>
          <a:lstStyle/>
          <a:p>
            <a:r>
              <a:rPr lang="en-IN" dirty="0"/>
              <a:t>Minimum Spanning Tree (MST) Clustering</a:t>
            </a:r>
          </a:p>
        </p:txBody>
      </p:sp>
      <p:sp>
        <p:nvSpPr>
          <p:cNvPr id="3" name="Text Placeholder 2">
            <a:extLst>
              <a:ext uri="{FF2B5EF4-FFF2-40B4-BE49-F238E27FC236}">
                <a16:creationId xmlns:a16="http://schemas.microsoft.com/office/drawing/2014/main" id="{93CEAF82-F669-E2F3-F796-D0132A03A08C}"/>
              </a:ext>
            </a:extLst>
          </p:cNvPr>
          <p:cNvSpPr>
            <a:spLocks noGrp="1"/>
          </p:cNvSpPr>
          <p:nvPr>
            <p:ph type="body" idx="1"/>
          </p:nvPr>
        </p:nvSpPr>
        <p:spPr>
          <a:xfrm>
            <a:off x="710503" y="1489263"/>
            <a:ext cx="10770994" cy="3350148"/>
          </a:xfrm>
        </p:spPr>
        <p:txBody>
          <a:bodyPr/>
          <a:lstStyle/>
          <a:p>
            <a:r>
              <a:rPr lang="en-US" b="1" dirty="0"/>
              <a:t>Advantages:</a:t>
            </a:r>
          </a:p>
          <a:p>
            <a:pPr lvl="1"/>
            <a:r>
              <a:rPr lang="en-US" dirty="0"/>
              <a:t>Can detect clusters of arbitrary shapes (not limited to spherical clusters).</a:t>
            </a:r>
          </a:p>
          <a:p>
            <a:pPr lvl="1"/>
            <a:r>
              <a:rPr lang="en-US" dirty="0"/>
              <a:t>Handles outliers naturally.</a:t>
            </a:r>
          </a:p>
          <a:p>
            <a:pPr lvl="1"/>
            <a:r>
              <a:rPr lang="en-US" dirty="0"/>
              <a:t>No need to specify the number of clusters upfront (threshold-based).</a:t>
            </a:r>
          </a:p>
          <a:p>
            <a:r>
              <a:rPr lang="en-US" b="1" dirty="0"/>
              <a:t>Disadvantages:</a:t>
            </a:r>
          </a:p>
          <a:p>
            <a:pPr lvl="1"/>
            <a:r>
              <a:rPr lang="en-US" dirty="0"/>
              <a:t>Sensitive to noise in the data.</a:t>
            </a:r>
          </a:p>
          <a:p>
            <a:pPr lvl="1"/>
            <a:r>
              <a:rPr lang="en-US" dirty="0"/>
              <a:t>Computationally expensive for very large datasets (requires O(E log V) for MST construction).</a:t>
            </a:r>
          </a:p>
          <a:p>
            <a:r>
              <a:rPr lang="en-US" b="1" dirty="0"/>
              <a:t>Applications:</a:t>
            </a:r>
          </a:p>
          <a:p>
            <a:pPr lvl="1"/>
            <a:r>
              <a:rPr lang="en-US" dirty="0"/>
              <a:t>Spatial data analysis.</a:t>
            </a:r>
          </a:p>
          <a:p>
            <a:pPr lvl="1"/>
            <a:r>
              <a:rPr lang="en-US" dirty="0"/>
              <a:t>Image segmentation.</a:t>
            </a:r>
          </a:p>
          <a:p>
            <a:pPr lvl="1"/>
            <a:r>
              <a:rPr lang="en-US" dirty="0"/>
              <a:t>Network clustering.</a:t>
            </a:r>
          </a:p>
          <a:p>
            <a:endParaRPr lang="en-IN" dirty="0"/>
          </a:p>
        </p:txBody>
      </p:sp>
    </p:spTree>
    <p:extLst>
      <p:ext uri="{BB962C8B-B14F-4D97-AF65-F5344CB8AC3E}">
        <p14:creationId xmlns:p14="http://schemas.microsoft.com/office/powerpoint/2010/main" val="3633129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E1C2754-889D-1AB3-D375-1BDC83753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1242-E077-7D1B-4F3B-DF34F31359DB}"/>
              </a:ext>
            </a:extLst>
          </p:cNvPr>
          <p:cNvSpPr>
            <a:spLocks noGrp="1"/>
          </p:cNvSpPr>
          <p:nvPr>
            <p:ph type="title"/>
          </p:nvPr>
        </p:nvSpPr>
        <p:spPr>
          <a:xfrm>
            <a:off x="3907718" y="181268"/>
            <a:ext cx="4430370" cy="781496"/>
          </a:xfrm>
        </p:spPr>
        <p:txBody>
          <a:bodyPr/>
          <a:lstStyle/>
          <a:p>
            <a:pPr algn="ctr"/>
            <a:r>
              <a:rPr lang="en-IN" dirty="0"/>
              <a:t>Expectation-Maximisation</a:t>
            </a:r>
          </a:p>
        </p:txBody>
      </p:sp>
      <p:sp>
        <p:nvSpPr>
          <p:cNvPr id="3" name="Text Placeholder 2">
            <a:extLst>
              <a:ext uri="{FF2B5EF4-FFF2-40B4-BE49-F238E27FC236}">
                <a16:creationId xmlns:a16="http://schemas.microsoft.com/office/drawing/2014/main" id="{C3B65CC4-3AD8-01CC-0E23-49C7448C6AC6}"/>
              </a:ext>
            </a:extLst>
          </p:cNvPr>
          <p:cNvSpPr>
            <a:spLocks noGrp="1"/>
          </p:cNvSpPr>
          <p:nvPr>
            <p:ph type="body" idx="1"/>
          </p:nvPr>
        </p:nvSpPr>
        <p:spPr>
          <a:xfrm>
            <a:off x="178875" y="1128996"/>
            <a:ext cx="11680694" cy="5359672"/>
          </a:xfrm>
        </p:spPr>
        <p:txBody>
          <a:bodyPr/>
          <a:lstStyle/>
          <a:p>
            <a:pPr algn="just" rtl="0" fontAlgn="base"/>
            <a:r>
              <a:rPr lang="en-US" sz="2400" dirty="0"/>
              <a:t>The Expectation-Maximization (EM) algorithm is a powerful iterative optimization technique used to estimate unknown parameters in probabilistic models, particularly when the data is incomplete, noisy or contains hidden (latent) variables. It works in two steps:</a:t>
            </a:r>
          </a:p>
          <a:p>
            <a:pPr algn="just" fontAlgn="base"/>
            <a:r>
              <a:rPr lang="en-US" sz="2400" b="1" dirty="0"/>
              <a:t>E-step (Expectation Step):</a:t>
            </a:r>
            <a:r>
              <a:rPr lang="en-US" sz="2400" dirty="0"/>
              <a:t> Using the current parameter estimates, the algorithm calculates the expected values of the missing or hidden variables. Essentially, it assigns probabilities or "responsibilities" to different hidden outcomes given the observed data.</a:t>
            </a:r>
          </a:p>
          <a:p>
            <a:pPr algn="just" fontAlgn="base"/>
            <a:r>
              <a:rPr lang="en-US" sz="2400" b="1" dirty="0"/>
              <a:t>M-step (Maximization Step):</a:t>
            </a:r>
            <a:r>
              <a:rPr lang="en-US" sz="2400" dirty="0"/>
              <a:t> With these updated expectations from the E-step, the algorithm then re-estimates the model parameters by maximizing the expected log-likelihood. This improves how well the model explains the observed data.</a:t>
            </a:r>
          </a:p>
          <a:p>
            <a:pPr algn="just" rtl="0" fontAlgn="base"/>
            <a:r>
              <a:rPr lang="en-US" sz="2400" dirty="0"/>
              <a:t>These two steps are repeated until convergence, which typically means that:</a:t>
            </a:r>
          </a:p>
          <a:p>
            <a:pPr algn="just" fontAlgn="base"/>
            <a:r>
              <a:rPr lang="en-US" sz="2400" dirty="0"/>
              <a:t>The parameter values stop changing significantly, or</a:t>
            </a:r>
          </a:p>
          <a:p>
            <a:pPr algn="just" fontAlgn="base"/>
            <a:r>
              <a:rPr lang="en-US" sz="2400" dirty="0"/>
              <a:t>The log-likelihood improves only by a negligible amount.</a:t>
            </a:r>
          </a:p>
          <a:p>
            <a:pPr algn="just" fontAlgn="base"/>
            <a:endParaRPr lang="en-US" dirty="0"/>
          </a:p>
          <a:p>
            <a:pPr algn="just"/>
            <a:endParaRPr lang="en-IN" dirty="0"/>
          </a:p>
        </p:txBody>
      </p:sp>
      <p:sp>
        <p:nvSpPr>
          <p:cNvPr id="4" name="AutoShape 2" descr="update">
            <a:extLst>
              <a:ext uri="{FF2B5EF4-FFF2-40B4-BE49-F238E27FC236}">
                <a16:creationId xmlns:a16="http://schemas.microsoft.com/office/drawing/2014/main" id="{4CD2F767-EFB8-EBAD-5BA6-6D097E9337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5B15927E-426A-E5B6-4790-B67F9ED3EC6C}"/>
              </a:ext>
            </a:extLst>
          </p:cNvPr>
          <p:cNvPicPr>
            <a:picLocks noChangeAspect="1"/>
          </p:cNvPicPr>
          <p:nvPr/>
        </p:nvPicPr>
        <p:blipFill>
          <a:blip r:embed="rId2"/>
          <a:stretch>
            <a:fillRect/>
          </a:stretch>
        </p:blipFill>
        <p:spPr>
          <a:xfrm>
            <a:off x="8920717" y="5262380"/>
            <a:ext cx="2938852" cy="1483860"/>
          </a:xfrm>
          <a:prstGeom prst="rect">
            <a:avLst/>
          </a:prstGeom>
        </p:spPr>
      </p:pic>
      <p:pic>
        <p:nvPicPr>
          <p:cNvPr id="5" name="Picture 8">
            <a:extLst>
              <a:ext uri="{FF2B5EF4-FFF2-40B4-BE49-F238E27FC236}">
                <a16:creationId xmlns:a16="http://schemas.microsoft.com/office/drawing/2014/main" id="{31277F5F-2296-2F1E-C447-B18BA42BF75D}"/>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 y="0"/>
            <a:ext cx="2522765" cy="1099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309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F12B22-F4D4-5A0E-F3DF-3B1EE4DA2DD3}"/>
              </a:ext>
            </a:extLst>
          </p:cNvPr>
          <p:cNvSpPr>
            <a:spLocks noGrp="1"/>
          </p:cNvSpPr>
          <p:nvPr>
            <p:ph type="body" idx="1"/>
          </p:nvPr>
        </p:nvSpPr>
        <p:spPr>
          <a:xfrm>
            <a:off x="710503" y="1446732"/>
            <a:ext cx="10770994" cy="5601533"/>
          </a:xfrm>
        </p:spPr>
        <p:txBody>
          <a:bodyPr/>
          <a:lstStyle/>
          <a:p>
            <a:pPr algn="just" fontAlgn="base"/>
            <a:r>
              <a:rPr lang="en-US" sz="2800" b="1" dirty="0"/>
              <a:t>Key Terms in Expectation-Maximization (EM) Algorithm</a:t>
            </a:r>
          </a:p>
          <a:p>
            <a:pPr algn="just" rtl="0" fontAlgn="base"/>
            <a:r>
              <a:rPr lang="en-US" sz="2800" dirty="0"/>
              <a:t>Lets understand about some of the most commonly used key terms in the Expectation-Maximization (EM) Algorithm:</a:t>
            </a:r>
          </a:p>
          <a:p>
            <a:pPr algn="just" fontAlgn="base"/>
            <a:r>
              <a:rPr lang="en-US" sz="2800" b="1" dirty="0"/>
              <a:t>Latent Variables</a:t>
            </a:r>
            <a:r>
              <a:rPr lang="en-US" sz="2800" dirty="0"/>
              <a:t>: Variables that are not directly observed but are inferred from the data. They represent hidden structure (e.g., cluster assignments in Gaussian Mixture Models).</a:t>
            </a:r>
          </a:p>
          <a:p>
            <a:pPr algn="just" fontAlgn="base"/>
            <a:r>
              <a:rPr lang="en-US" sz="2800" b="1" dirty="0"/>
              <a:t>Likelihood</a:t>
            </a:r>
            <a:r>
              <a:rPr lang="en-US" sz="2800" dirty="0"/>
              <a:t>: The probability of the observed data given a set of model parameters. EM aims to find parameter values that maximize this likelihood.</a:t>
            </a:r>
          </a:p>
          <a:p>
            <a:pPr algn="just" fontAlgn="base"/>
            <a:r>
              <a:rPr lang="en-US" sz="2800" b="1" dirty="0"/>
              <a:t>Log-Likelihood</a:t>
            </a:r>
            <a:r>
              <a:rPr lang="en-US" sz="2800" dirty="0"/>
              <a:t>: The natural logarithm of the likelihood function. It simplifies calculations (turning products into sums) and is numerically more stable when dealing with very small probabilities.</a:t>
            </a:r>
          </a:p>
          <a:p>
            <a:pPr algn="just"/>
            <a:endParaRPr lang="en-IN" sz="2800" dirty="0"/>
          </a:p>
        </p:txBody>
      </p:sp>
      <p:pic>
        <p:nvPicPr>
          <p:cNvPr id="4" name="Picture 8">
            <a:extLst>
              <a:ext uri="{FF2B5EF4-FFF2-40B4-BE49-F238E27FC236}">
                <a16:creationId xmlns:a16="http://schemas.microsoft.com/office/drawing/2014/main" id="{AB8ADF01-0C82-C604-84EA-E8C444A9CDE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 y="0"/>
            <a:ext cx="2506437" cy="109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0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C28D735-2751-4F01-9170-D625EA7737F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8727867-3BFE-2AB4-0FF1-CE10283F3930}"/>
              </a:ext>
            </a:extLst>
          </p:cNvPr>
          <p:cNvSpPr>
            <a:spLocks noGrp="1"/>
          </p:cNvSpPr>
          <p:nvPr>
            <p:ph type="body" idx="1"/>
          </p:nvPr>
        </p:nvSpPr>
        <p:spPr>
          <a:xfrm>
            <a:off x="710503" y="1489263"/>
            <a:ext cx="10770994" cy="5601533"/>
          </a:xfrm>
        </p:spPr>
        <p:txBody>
          <a:bodyPr/>
          <a:lstStyle/>
          <a:p>
            <a:pPr algn="just" fontAlgn="base"/>
            <a:r>
              <a:rPr lang="en-US" sz="2800" b="1" dirty="0"/>
              <a:t>Maximum Likelihood Estimation (MLE)</a:t>
            </a:r>
            <a:r>
              <a:rPr lang="en-US" sz="2800" dirty="0"/>
              <a:t>: A statistical approach to estimating parameters by choosing the values that maximize the likelihood of observing the given data. EM extends MLE to cases with hidden or missing variables.</a:t>
            </a:r>
          </a:p>
          <a:p>
            <a:pPr algn="just" fontAlgn="base"/>
            <a:r>
              <a:rPr lang="en-US" sz="2800" b="1" dirty="0"/>
              <a:t>Posterior Probability</a:t>
            </a:r>
            <a:r>
              <a:rPr lang="en-US" sz="2800" dirty="0"/>
              <a:t>: In Bayesian inference, this represents the probability of parameters (or latent variables) given the observed data and prior knowledge. In EM, posterior probabilities are used in the E-step to estimate the "responsibility" of each hidden variable.</a:t>
            </a:r>
          </a:p>
          <a:p>
            <a:pPr algn="just" fontAlgn="base"/>
            <a:r>
              <a:rPr lang="en-US" sz="2800" b="1" dirty="0"/>
              <a:t>Convergence</a:t>
            </a:r>
            <a:r>
              <a:rPr lang="en-US" sz="2800" dirty="0"/>
              <a:t>: The stopping criterion for the iterative process. EM is said to converge when updates to parameters or improvements in log-likelihood become negligibly small, meaning the algorithm has reached a stable solution.</a:t>
            </a:r>
          </a:p>
          <a:p>
            <a:pPr algn="just"/>
            <a:endParaRPr lang="en-IN" sz="2800" dirty="0"/>
          </a:p>
        </p:txBody>
      </p:sp>
      <p:pic>
        <p:nvPicPr>
          <p:cNvPr id="4" name="Picture 8">
            <a:extLst>
              <a:ext uri="{FF2B5EF4-FFF2-40B4-BE49-F238E27FC236}">
                <a16:creationId xmlns:a16="http://schemas.microsoft.com/office/drawing/2014/main" id="{E984CFF4-CCF0-7197-86E9-67E859A0E5F4}"/>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 y="0"/>
            <a:ext cx="2457451" cy="1071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924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DC3B9A9-1D5F-0FC2-F953-8CD18AA0EC4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28A8FA4-1995-50BC-E402-5776D159C9D2}"/>
              </a:ext>
            </a:extLst>
          </p:cNvPr>
          <p:cNvSpPr>
            <a:spLocks noGrp="1"/>
          </p:cNvSpPr>
          <p:nvPr>
            <p:ph type="body" idx="1"/>
          </p:nvPr>
        </p:nvSpPr>
        <p:spPr>
          <a:xfrm>
            <a:off x="710503" y="1212817"/>
            <a:ext cx="10770994" cy="1297022"/>
          </a:xfrm>
        </p:spPr>
        <p:txBody>
          <a:bodyPr/>
          <a:lstStyle/>
          <a:p>
            <a:pPr fontAlgn="base"/>
            <a:r>
              <a:rPr lang="en-US" sz="2400" b="1" dirty="0"/>
              <a:t>Working of Expectation-Maximization (EM) Algorithm</a:t>
            </a:r>
          </a:p>
          <a:p>
            <a:pPr rtl="0" fontAlgn="base"/>
            <a:r>
              <a:rPr lang="en-US" sz="2400" dirty="0"/>
              <a:t>Here's a step-by-step breakdown of the process:</a:t>
            </a:r>
          </a:p>
          <a:p>
            <a:pPr rtl="0" fontAlgn="base"/>
            <a:endParaRPr lang="en-US" dirty="0"/>
          </a:p>
          <a:p>
            <a:endParaRPr lang="en-IN" dirty="0"/>
          </a:p>
        </p:txBody>
      </p:sp>
      <p:pic>
        <p:nvPicPr>
          <p:cNvPr id="5" name="Picture 4">
            <a:extLst>
              <a:ext uri="{FF2B5EF4-FFF2-40B4-BE49-F238E27FC236}">
                <a16:creationId xmlns:a16="http://schemas.microsoft.com/office/drawing/2014/main" id="{FD7B4FA8-AE0D-D735-48BC-A81C31B7CA05}"/>
              </a:ext>
            </a:extLst>
          </p:cNvPr>
          <p:cNvPicPr>
            <a:picLocks noChangeAspect="1"/>
          </p:cNvPicPr>
          <p:nvPr/>
        </p:nvPicPr>
        <p:blipFill>
          <a:blip r:embed="rId2"/>
          <a:stretch>
            <a:fillRect/>
          </a:stretch>
        </p:blipFill>
        <p:spPr>
          <a:xfrm>
            <a:off x="1818254" y="2026926"/>
            <a:ext cx="8555492" cy="4450191"/>
          </a:xfrm>
          <a:prstGeom prst="rect">
            <a:avLst/>
          </a:prstGeom>
        </p:spPr>
      </p:pic>
      <p:pic>
        <p:nvPicPr>
          <p:cNvPr id="4" name="Picture 8">
            <a:extLst>
              <a:ext uri="{FF2B5EF4-FFF2-40B4-BE49-F238E27FC236}">
                <a16:creationId xmlns:a16="http://schemas.microsoft.com/office/drawing/2014/main" id="{68B687B2-8033-CC98-D942-0F2721AA604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498272" cy="108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6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2622F69-05B3-2EFF-1785-8E6640C299F8}"/>
            </a:ext>
          </a:extLst>
        </p:cNvPr>
        <p:cNvGrpSpPr/>
        <p:nvPr/>
      </p:nvGrpSpPr>
      <p:grpSpPr>
        <a:xfrm>
          <a:off x="0" y="0"/>
          <a:ext cx="0" cy="0"/>
          <a:chOff x="0" y="0"/>
          <a:chExt cx="0" cy="0"/>
        </a:xfrm>
      </p:grpSpPr>
      <p:pic>
        <p:nvPicPr>
          <p:cNvPr id="4" name="Picture 8">
            <a:extLst>
              <a:ext uri="{FF2B5EF4-FFF2-40B4-BE49-F238E27FC236}">
                <a16:creationId xmlns:a16="http://schemas.microsoft.com/office/drawing/2014/main" id="{1B29E89A-1012-60BF-7CE7-6C271DB3AA68}"/>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588080" cy="112813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A23D704-3765-715A-E2FE-1CA8847ADCCF}"/>
              </a:ext>
            </a:extLst>
          </p:cNvPr>
          <p:cNvSpPr>
            <a:spLocks noGrp="1"/>
          </p:cNvSpPr>
          <p:nvPr>
            <p:ph type="body" idx="1"/>
          </p:nvPr>
        </p:nvSpPr>
        <p:spPr>
          <a:xfrm>
            <a:off x="1024543" y="1442936"/>
            <a:ext cx="10372799" cy="4616648"/>
          </a:xfrm>
        </p:spPr>
        <p:txBody>
          <a:bodyPr/>
          <a:lstStyle/>
          <a:p>
            <a:pPr marL="457200" indent="-457200" algn="just" rtl="0" fontAlgn="base">
              <a:buAutoNum type="arabicPeriod"/>
            </a:pPr>
            <a:r>
              <a:rPr lang="en-US" sz="2000" b="1" dirty="0"/>
              <a:t>Initialization</a:t>
            </a:r>
            <a:r>
              <a:rPr lang="en-US" sz="2000" dirty="0"/>
              <a:t>: </a:t>
            </a:r>
          </a:p>
          <a:p>
            <a:pPr algn="just" rtl="0" fontAlgn="base"/>
            <a:r>
              <a:rPr lang="en-US" sz="2000" dirty="0"/>
              <a:t>	The algorithm starts with initial parameter values and assumes the observed data comes from a specific model.</a:t>
            </a:r>
          </a:p>
          <a:p>
            <a:pPr algn="just" rtl="0" fontAlgn="base"/>
            <a:r>
              <a:rPr lang="en-US" sz="2000" b="1" dirty="0"/>
              <a:t>2. E-Step (Expectation Step):</a:t>
            </a:r>
            <a:endParaRPr lang="en-US" sz="2000" dirty="0"/>
          </a:p>
          <a:p>
            <a:pPr lvl="1" algn="just" fontAlgn="base"/>
            <a:r>
              <a:rPr lang="en-US" sz="2000" dirty="0"/>
              <a:t>Find the missing or hidden data based on the current parameters.</a:t>
            </a:r>
          </a:p>
          <a:p>
            <a:pPr lvl="1" algn="just" fontAlgn="base"/>
            <a:r>
              <a:rPr lang="en-US" sz="2000" dirty="0"/>
              <a:t>Calculate the posterior probability of each latent variable based on the observed data.</a:t>
            </a:r>
          </a:p>
          <a:p>
            <a:pPr lvl="1" algn="just" fontAlgn="base"/>
            <a:r>
              <a:rPr lang="en-US" sz="2000" dirty="0"/>
              <a:t>Compute the log-likelihood of the observed data using the current parameter estimates.</a:t>
            </a:r>
          </a:p>
          <a:p>
            <a:pPr algn="just" rtl="0" fontAlgn="base"/>
            <a:r>
              <a:rPr lang="en-US" sz="2000" b="1" dirty="0"/>
              <a:t>3. M-Step (Maximization Step):</a:t>
            </a:r>
            <a:endParaRPr lang="en-US" sz="2000" dirty="0"/>
          </a:p>
          <a:p>
            <a:pPr lvl="1" algn="just" fontAlgn="base"/>
            <a:r>
              <a:rPr lang="en-US" sz="2000" dirty="0"/>
              <a:t>Update the model parameters by maximize the log-likelihood.</a:t>
            </a:r>
          </a:p>
          <a:p>
            <a:pPr lvl="1" algn="just" fontAlgn="base"/>
            <a:r>
              <a:rPr lang="en-US" sz="2000" dirty="0"/>
              <a:t>The better the model the higher this value.</a:t>
            </a:r>
          </a:p>
          <a:p>
            <a:pPr algn="just" rtl="0" fontAlgn="base"/>
            <a:r>
              <a:rPr lang="en-US" sz="2000" b="1" dirty="0"/>
              <a:t>4. Convergence:</a:t>
            </a:r>
            <a:endParaRPr lang="en-US" sz="2000" dirty="0"/>
          </a:p>
          <a:p>
            <a:pPr lvl="1" algn="just" fontAlgn="base"/>
            <a:r>
              <a:rPr lang="en-US" sz="2000" dirty="0"/>
              <a:t>Check if the model parameters are stable and converging.</a:t>
            </a:r>
          </a:p>
          <a:p>
            <a:pPr lvl="1" algn="just" fontAlgn="base"/>
            <a:r>
              <a:rPr lang="en-US" sz="2000" dirty="0"/>
              <a:t>If the changes in log-likelihood or parameters are below a set threshold, stop. If not repeat the E-step and M-step until convergence is reached</a:t>
            </a:r>
          </a:p>
          <a:p>
            <a:pPr algn="just"/>
            <a:endParaRPr lang="en-IN" sz="2000" dirty="0"/>
          </a:p>
        </p:txBody>
      </p:sp>
    </p:spTree>
    <p:extLst>
      <p:ext uri="{BB962C8B-B14F-4D97-AF65-F5344CB8AC3E}">
        <p14:creationId xmlns:p14="http://schemas.microsoft.com/office/powerpoint/2010/main" val="660934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D26EEB6-269C-077B-BAEE-A61FD6BB1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3777C-469F-D1A5-A04F-DA44B41E3B52}"/>
              </a:ext>
            </a:extLst>
          </p:cNvPr>
          <p:cNvSpPr>
            <a:spLocks noGrp="1"/>
          </p:cNvSpPr>
          <p:nvPr>
            <p:ph type="title"/>
          </p:nvPr>
        </p:nvSpPr>
        <p:spPr>
          <a:xfrm>
            <a:off x="3907718" y="181268"/>
            <a:ext cx="3889174" cy="390748"/>
          </a:xfrm>
        </p:spPr>
        <p:txBody>
          <a:bodyPr/>
          <a:lstStyle/>
          <a:p>
            <a:pPr algn="ctr"/>
            <a:endParaRPr lang="en-IN" dirty="0"/>
          </a:p>
        </p:txBody>
      </p:sp>
      <p:sp>
        <p:nvSpPr>
          <p:cNvPr id="3" name="Text Placeholder 2">
            <a:extLst>
              <a:ext uri="{FF2B5EF4-FFF2-40B4-BE49-F238E27FC236}">
                <a16:creationId xmlns:a16="http://schemas.microsoft.com/office/drawing/2014/main" id="{A4DB9EE9-2595-B50D-A054-490A270299A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6AAF8CC-833F-EDFB-428B-5DF78E23B0E5}"/>
              </a:ext>
            </a:extLst>
          </p:cNvPr>
          <p:cNvPicPr>
            <a:picLocks noChangeAspect="1"/>
          </p:cNvPicPr>
          <p:nvPr/>
        </p:nvPicPr>
        <p:blipFill>
          <a:blip r:embed="rId2"/>
          <a:stretch>
            <a:fillRect/>
          </a:stretch>
        </p:blipFill>
        <p:spPr>
          <a:xfrm>
            <a:off x="-158058" y="0"/>
            <a:ext cx="12222303" cy="6701294"/>
          </a:xfrm>
          <a:prstGeom prst="rect">
            <a:avLst/>
          </a:prstGeom>
        </p:spPr>
      </p:pic>
    </p:spTree>
    <p:extLst>
      <p:ext uri="{BB962C8B-B14F-4D97-AF65-F5344CB8AC3E}">
        <p14:creationId xmlns:p14="http://schemas.microsoft.com/office/powerpoint/2010/main" val="1608319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85C6CF75-A6D6-735D-1F7E-D5E7DF19A969}"/>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 y="0"/>
            <a:ext cx="2514601" cy="1096108"/>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79016DB6-5962-8301-4E8E-6CFD77DB11D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FFBC190-7162-DCC2-DA9D-860745AE8DF9}"/>
              </a:ext>
            </a:extLst>
          </p:cNvPr>
          <p:cNvPicPr>
            <a:picLocks noChangeAspect="1"/>
          </p:cNvPicPr>
          <p:nvPr/>
        </p:nvPicPr>
        <p:blipFill>
          <a:blip r:embed="rId3"/>
          <a:stretch>
            <a:fillRect/>
          </a:stretch>
        </p:blipFill>
        <p:spPr>
          <a:xfrm>
            <a:off x="1371600" y="559143"/>
            <a:ext cx="10639647" cy="6394556"/>
          </a:xfrm>
          <a:prstGeom prst="rect">
            <a:avLst/>
          </a:prstGeom>
        </p:spPr>
      </p:pic>
    </p:spTree>
    <p:extLst>
      <p:ext uri="{BB962C8B-B14F-4D97-AF65-F5344CB8AC3E}">
        <p14:creationId xmlns:p14="http://schemas.microsoft.com/office/powerpoint/2010/main" val="1930227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302FA9-5F6A-50CC-4E9E-4E848E78B77C}"/>
              </a:ext>
            </a:extLst>
          </p:cNvPr>
          <p:cNvSpPr>
            <a:spLocks noGrp="1"/>
          </p:cNvSpPr>
          <p:nvPr>
            <p:ph type="body" idx="1"/>
          </p:nvPr>
        </p:nvSpPr>
        <p:spPr>
          <a:xfrm>
            <a:off x="710503" y="1489263"/>
            <a:ext cx="10770994" cy="4466864"/>
          </a:xfrm>
        </p:spPr>
        <p:txBody>
          <a:bodyPr/>
          <a:lstStyle/>
          <a:p>
            <a:r>
              <a:rPr lang="en-IN" b="1" dirty="0"/>
              <a:t>5. Versatile Similarity Measures</a:t>
            </a:r>
          </a:p>
          <a:p>
            <a:r>
              <a:rPr lang="en-IN" dirty="0"/>
              <a:t>You can choose various linkage criteria:</a:t>
            </a:r>
          </a:p>
          <a:p>
            <a:r>
              <a:rPr lang="en-IN" b="1" dirty="0"/>
              <a:t>Single linkage:</a:t>
            </a:r>
            <a:r>
              <a:rPr lang="en-IN" dirty="0"/>
              <a:t> minimum distance (good for chain-like clusters)</a:t>
            </a:r>
          </a:p>
          <a:p>
            <a:r>
              <a:rPr lang="en-IN" b="1" dirty="0"/>
              <a:t>Complete linkage:</a:t>
            </a:r>
            <a:r>
              <a:rPr lang="en-IN" dirty="0"/>
              <a:t> maximum distance (compact clusters)</a:t>
            </a:r>
          </a:p>
          <a:p>
            <a:r>
              <a:rPr lang="en-IN" b="1" dirty="0"/>
              <a:t>Average linkage:</a:t>
            </a:r>
            <a:r>
              <a:rPr lang="en-IN" dirty="0"/>
              <a:t> mean distance (balanced)</a:t>
            </a:r>
          </a:p>
          <a:p>
            <a:r>
              <a:rPr lang="en-IN" b="1" dirty="0"/>
              <a:t>Ward’s method:</a:t>
            </a:r>
            <a:r>
              <a:rPr lang="en-IN" dirty="0"/>
              <a:t> minimizes variance (spherical clusters)</a:t>
            </a:r>
          </a:p>
          <a:p>
            <a:r>
              <a:rPr lang="en-IN" dirty="0"/>
              <a:t>This flexibility allows HAC to adapt to </a:t>
            </a:r>
            <a:r>
              <a:rPr lang="en-IN" b="1" dirty="0"/>
              <a:t>different data geometries and clustering goals</a:t>
            </a:r>
            <a:r>
              <a:rPr lang="en-IN" dirty="0"/>
              <a:t>.</a:t>
            </a:r>
          </a:p>
          <a:p>
            <a:endParaRPr lang="en-IN" dirty="0"/>
          </a:p>
          <a:p>
            <a:r>
              <a:rPr lang="en-IN" b="1" dirty="0"/>
              <a:t>6. Used for Domain-Specific Grouping Tasks</a:t>
            </a:r>
          </a:p>
          <a:p>
            <a:r>
              <a:rPr lang="en-IN" dirty="0"/>
              <a:t>HAC is frequently used in:</a:t>
            </a:r>
          </a:p>
          <a:p>
            <a:r>
              <a:rPr lang="en-IN" b="1" dirty="0"/>
              <a:t>Bioinformatics:</a:t>
            </a:r>
            <a:r>
              <a:rPr lang="en-IN" dirty="0"/>
              <a:t> building </a:t>
            </a:r>
            <a:r>
              <a:rPr lang="en-IN" b="1" dirty="0"/>
              <a:t>phylogenetic trees</a:t>
            </a:r>
            <a:r>
              <a:rPr lang="en-IN" dirty="0"/>
              <a:t> (evolutionary hierarchies)</a:t>
            </a:r>
          </a:p>
          <a:p>
            <a:r>
              <a:rPr lang="en-IN" b="1" dirty="0"/>
              <a:t>Text mining:</a:t>
            </a:r>
            <a:r>
              <a:rPr lang="en-IN" dirty="0"/>
              <a:t> grouping </a:t>
            </a:r>
            <a:r>
              <a:rPr lang="en-IN" b="1" dirty="0"/>
              <a:t>similar documents</a:t>
            </a:r>
            <a:endParaRPr lang="en-IN" dirty="0"/>
          </a:p>
          <a:p>
            <a:r>
              <a:rPr lang="en-IN" b="1" dirty="0"/>
              <a:t>Image segmentation:</a:t>
            </a:r>
            <a:r>
              <a:rPr lang="en-IN" dirty="0"/>
              <a:t> merging pixels or regions by similarity</a:t>
            </a:r>
          </a:p>
          <a:p>
            <a:r>
              <a:rPr lang="en-IN" b="1" dirty="0"/>
              <a:t>Market segmentation:</a:t>
            </a:r>
            <a:r>
              <a:rPr lang="en-IN" dirty="0"/>
              <a:t> discovering consumer preference hierarchies</a:t>
            </a:r>
          </a:p>
          <a:p>
            <a:r>
              <a:rPr lang="en-IN" b="1" dirty="0"/>
              <a:t>Gene expression analysis:</a:t>
            </a:r>
            <a:r>
              <a:rPr lang="en-IN" dirty="0"/>
              <a:t> identifying gene function similarities</a:t>
            </a:r>
          </a:p>
          <a:p>
            <a:endParaRPr lang="en-IN" dirty="0"/>
          </a:p>
        </p:txBody>
      </p:sp>
      <p:pic>
        <p:nvPicPr>
          <p:cNvPr id="2" name="Picture 8">
            <a:extLst>
              <a:ext uri="{FF2B5EF4-FFF2-40B4-BE49-F238E27FC236}">
                <a16:creationId xmlns:a16="http://schemas.microsoft.com/office/drawing/2014/main" id="{F70E195F-763E-4523-D566-F3DEDFF05FE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 y="0"/>
            <a:ext cx="2579915" cy="1124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95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19B8BB-04C1-A5EE-7905-D0E7A8005DE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E530EB7-B834-2C6C-FBEF-3FD812737615}"/>
              </a:ext>
            </a:extLst>
          </p:cNvPr>
          <p:cNvPicPr>
            <a:picLocks noChangeAspect="1"/>
          </p:cNvPicPr>
          <p:nvPr/>
        </p:nvPicPr>
        <p:blipFill>
          <a:blip r:embed="rId2"/>
          <a:stretch>
            <a:fillRect/>
          </a:stretch>
        </p:blipFill>
        <p:spPr>
          <a:xfrm>
            <a:off x="453719" y="1237912"/>
            <a:ext cx="11824615" cy="5269214"/>
          </a:xfrm>
          <a:prstGeom prst="rect">
            <a:avLst/>
          </a:prstGeom>
        </p:spPr>
      </p:pic>
      <p:pic>
        <p:nvPicPr>
          <p:cNvPr id="4" name="Picture 8">
            <a:extLst>
              <a:ext uri="{FF2B5EF4-FFF2-40B4-BE49-F238E27FC236}">
                <a16:creationId xmlns:a16="http://schemas.microsoft.com/office/drawing/2014/main" id="{CF97D11A-26BD-982A-D98E-E469CF015E5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530930" cy="1103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933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C479B4-9663-B983-AEF3-5036E636A14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5AD2A32-E463-6CE0-0D3B-005F13C08740}"/>
              </a:ext>
            </a:extLst>
          </p:cNvPr>
          <p:cNvPicPr>
            <a:picLocks noChangeAspect="1"/>
          </p:cNvPicPr>
          <p:nvPr/>
        </p:nvPicPr>
        <p:blipFill>
          <a:blip r:embed="rId2"/>
          <a:stretch>
            <a:fillRect/>
          </a:stretch>
        </p:blipFill>
        <p:spPr>
          <a:xfrm>
            <a:off x="280578" y="1292030"/>
            <a:ext cx="13348698" cy="4832324"/>
          </a:xfrm>
          <a:prstGeom prst="rect">
            <a:avLst/>
          </a:prstGeom>
        </p:spPr>
      </p:pic>
      <p:pic>
        <p:nvPicPr>
          <p:cNvPr id="4" name="Picture 8">
            <a:extLst>
              <a:ext uri="{FF2B5EF4-FFF2-40B4-BE49-F238E27FC236}">
                <a16:creationId xmlns:a16="http://schemas.microsoft.com/office/drawing/2014/main" id="{B48DE2BC-AA30-7DAA-ECB5-393030E27569}"/>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596244" cy="113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861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37C1CD-1408-2458-12F3-4F8E382F284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7005A4F-05B9-69D4-6126-D1AE4F69713E}"/>
              </a:ext>
            </a:extLst>
          </p:cNvPr>
          <p:cNvPicPr>
            <a:picLocks noChangeAspect="1"/>
          </p:cNvPicPr>
          <p:nvPr/>
        </p:nvPicPr>
        <p:blipFill>
          <a:blip r:embed="rId2"/>
          <a:stretch>
            <a:fillRect/>
          </a:stretch>
        </p:blipFill>
        <p:spPr>
          <a:xfrm>
            <a:off x="134100" y="1093794"/>
            <a:ext cx="7829686" cy="3936592"/>
          </a:xfrm>
          <a:prstGeom prst="rect">
            <a:avLst/>
          </a:prstGeom>
        </p:spPr>
      </p:pic>
      <p:pic>
        <p:nvPicPr>
          <p:cNvPr id="7" name="Picture 6">
            <a:extLst>
              <a:ext uri="{FF2B5EF4-FFF2-40B4-BE49-F238E27FC236}">
                <a16:creationId xmlns:a16="http://schemas.microsoft.com/office/drawing/2014/main" id="{62CE0D7F-7772-D84E-D4EC-5401E88E7473}"/>
              </a:ext>
            </a:extLst>
          </p:cNvPr>
          <p:cNvPicPr>
            <a:picLocks noChangeAspect="1"/>
          </p:cNvPicPr>
          <p:nvPr/>
        </p:nvPicPr>
        <p:blipFill>
          <a:blip r:embed="rId3"/>
          <a:stretch>
            <a:fillRect/>
          </a:stretch>
        </p:blipFill>
        <p:spPr>
          <a:xfrm>
            <a:off x="4053400" y="4369981"/>
            <a:ext cx="7974596" cy="1997777"/>
          </a:xfrm>
          <a:prstGeom prst="rect">
            <a:avLst/>
          </a:prstGeom>
        </p:spPr>
      </p:pic>
      <p:pic>
        <p:nvPicPr>
          <p:cNvPr id="4" name="Picture 8">
            <a:extLst>
              <a:ext uri="{FF2B5EF4-FFF2-40B4-BE49-F238E27FC236}">
                <a16:creationId xmlns:a16="http://schemas.microsoft.com/office/drawing/2014/main" id="{BA06CBEC-E5FD-327E-B0E7-C871E13B7F7F}"/>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55121" y="-1"/>
            <a:ext cx="2873828" cy="1252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69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746C21-2319-2156-AA36-102EBDD5BA2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B0F0F94-C123-91F1-8AE7-E73768A618A0}"/>
              </a:ext>
            </a:extLst>
          </p:cNvPr>
          <p:cNvPicPr>
            <a:picLocks noChangeAspect="1"/>
          </p:cNvPicPr>
          <p:nvPr/>
        </p:nvPicPr>
        <p:blipFill>
          <a:blip r:embed="rId2"/>
          <a:stretch>
            <a:fillRect/>
          </a:stretch>
        </p:blipFill>
        <p:spPr>
          <a:xfrm>
            <a:off x="132617" y="1489263"/>
            <a:ext cx="12177649" cy="3684801"/>
          </a:xfrm>
          <a:prstGeom prst="rect">
            <a:avLst/>
          </a:prstGeom>
        </p:spPr>
      </p:pic>
      <p:pic>
        <p:nvPicPr>
          <p:cNvPr id="4" name="Picture 8">
            <a:extLst>
              <a:ext uri="{FF2B5EF4-FFF2-40B4-BE49-F238E27FC236}">
                <a16:creationId xmlns:a16="http://schemas.microsoft.com/office/drawing/2014/main" id="{DDAC0994-D0C8-C0F8-7AE2-084AC5FA5CDB}"/>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490108" cy="1085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744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C78E53-3BE9-3358-5893-A94531FC7E2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B7F28B31-6CED-9EDC-74E1-88575E5334BE}"/>
              </a:ext>
            </a:extLst>
          </p:cNvPr>
          <p:cNvPicPr>
            <a:picLocks noChangeAspect="1"/>
          </p:cNvPicPr>
          <p:nvPr/>
        </p:nvPicPr>
        <p:blipFill>
          <a:blip r:embed="rId2"/>
          <a:stretch>
            <a:fillRect/>
          </a:stretch>
        </p:blipFill>
        <p:spPr>
          <a:xfrm>
            <a:off x="229873" y="1099667"/>
            <a:ext cx="12166351" cy="4823812"/>
          </a:xfrm>
          <a:prstGeom prst="rect">
            <a:avLst/>
          </a:prstGeom>
        </p:spPr>
      </p:pic>
      <p:pic>
        <p:nvPicPr>
          <p:cNvPr id="4" name="Picture 8">
            <a:extLst>
              <a:ext uri="{FF2B5EF4-FFF2-40B4-BE49-F238E27FC236}">
                <a16:creationId xmlns:a16="http://schemas.microsoft.com/office/drawing/2014/main" id="{5F523158-CE1B-CCB2-23B3-88B676B3A7CA}"/>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 y="0"/>
            <a:ext cx="2522765" cy="1099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21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2799-7733-465F-E05E-BE5136F99167}"/>
              </a:ext>
            </a:extLst>
          </p:cNvPr>
          <p:cNvSpPr>
            <a:spLocks noGrp="1"/>
          </p:cNvSpPr>
          <p:nvPr>
            <p:ph type="title"/>
          </p:nvPr>
        </p:nvSpPr>
        <p:spPr>
          <a:xfrm>
            <a:off x="3099454" y="132283"/>
            <a:ext cx="6183339" cy="1562992"/>
          </a:xfrm>
        </p:spPr>
        <p:txBody>
          <a:bodyPr/>
          <a:lstStyle/>
          <a:p>
            <a:pPr algn="ctr"/>
            <a:r>
              <a:rPr lang="en-IN" dirty="0"/>
              <a:t>Gaussian Mixture Models (GMM) for Probabilistic Clustering</a:t>
            </a:r>
            <a:br>
              <a:rPr lang="en-IN" dirty="0"/>
            </a:br>
            <a:br>
              <a:rPr lang="en-IN" dirty="0"/>
            </a:br>
            <a:endParaRPr lang="en-IN" dirty="0"/>
          </a:p>
        </p:txBody>
      </p:sp>
      <p:sp>
        <p:nvSpPr>
          <p:cNvPr id="3" name="Text Placeholder 2">
            <a:extLst>
              <a:ext uri="{FF2B5EF4-FFF2-40B4-BE49-F238E27FC236}">
                <a16:creationId xmlns:a16="http://schemas.microsoft.com/office/drawing/2014/main" id="{BC68F65D-5F33-A121-9342-A59F8B7F1354}"/>
              </a:ext>
            </a:extLst>
          </p:cNvPr>
          <p:cNvSpPr>
            <a:spLocks noGrp="1"/>
          </p:cNvSpPr>
          <p:nvPr>
            <p:ph type="body" idx="1"/>
          </p:nvPr>
        </p:nvSpPr>
        <p:spPr>
          <a:xfrm>
            <a:off x="216521" y="1510527"/>
            <a:ext cx="11681311" cy="4954067"/>
          </a:xfrm>
        </p:spPr>
        <p:txBody>
          <a:bodyPr/>
          <a:lstStyle/>
          <a:p>
            <a:pPr marL="342900" indent="-342900" algn="just">
              <a:lnSpc>
                <a:spcPct val="200000"/>
              </a:lnSpc>
              <a:buFont typeface="Arial" panose="020B0604020202020204" pitchFamily="34" charset="0"/>
              <a:buChar char="•"/>
            </a:pPr>
            <a:r>
              <a:rPr lang="en-US" sz="2000" dirty="0"/>
              <a:t>Clustering is a popular technique in machine learning used to group similar data points together. One of the widely used clustering algorithms is Gaussian Mixture Models (GMM), which allows probabilistic clustering of data points.</a:t>
            </a:r>
          </a:p>
          <a:p>
            <a:pPr marL="342900" indent="-342900" algn="just">
              <a:lnSpc>
                <a:spcPct val="200000"/>
              </a:lnSpc>
              <a:buFont typeface="Arial" panose="020B0604020202020204" pitchFamily="34" charset="0"/>
              <a:buChar char="•"/>
            </a:pPr>
            <a:r>
              <a:rPr lang="en-US" sz="2000" dirty="0"/>
              <a:t>GMM assumes that the data points are generated from a mixture of multivariate Gaussian distributions. In other words, each data point belongs to one of the Gaussian distributions, and the goal of GMM is to determine the parameters of these distributions and assign each data point to its most probable cluster.</a:t>
            </a:r>
          </a:p>
          <a:p>
            <a:pPr algn="just"/>
            <a:endParaRPr lang="en-IN" sz="2000" dirty="0"/>
          </a:p>
        </p:txBody>
      </p:sp>
      <p:pic>
        <p:nvPicPr>
          <p:cNvPr id="10" name="Picture 8">
            <a:extLst>
              <a:ext uri="{FF2B5EF4-FFF2-40B4-BE49-F238E27FC236}">
                <a16:creationId xmlns:a16="http://schemas.microsoft.com/office/drawing/2014/main" id="{638C8B74-3770-B24E-8135-E3455C312693}"/>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 y="0"/>
            <a:ext cx="2506437" cy="109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94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6CA403-E16E-AE2B-3387-D3E70C376E88}"/>
              </a:ext>
            </a:extLst>
          </p:cNvPr>
          <p:cNvSpPr>
            <a:spLocks noGrp="1"/>
          </p:cNvSpPr>
          <p:nvPr>
            <p:ph type="body" idx="1"/>
          </p:nvPr>
        </p:nvSpPr>
        <p:spPr>
          <a:xfrm>
            <a:off x="0" y="972208"/>
            <a:ext cx="11623264" cy="6557821"/>
          </a:xfrm>
        </p:spPr>
        <p:txBody>
          <a:bodyPr/>
          <a:lstStyle/>
          <a:p>
            <a:pPr marL="700339" lvl="1" indent="-285750" algn="just">
              <a:buFont typeface="Arial" panose="020B0604020202020204" pitchFamily="34" charset="0"/>
              <a:buChar char="•"/>
            </a:pPr>
            <a:r>
              <a:rPr lang="en-US" sz="2400" dirty="0"/>
              <a:t>The underlying idea behind GMM is that instead of hard clustering, where each data point is assigned to exactly one cluster, GMM provides a soft clustering approach. Soft clustering means that for each data point, we assign probabilities for it belonging to each cluster.</a:t>
            </a:r>
          </a:p>
          <a:p>
            <a:pPr marL="700339" lvl="1" indent="-285750" algn="just">
              <a:buFont typeface="Arial" panose="020B0604020202020204" pitchFamily="34" charset="0"/>
              <a:buChar char="•"/>
            </a:pPr>
            <a:r>
              <a:rPr lang="en-US" sz="2400" dirty="0"/>
              <a:t>GMM starts by randomly initializing the parameters of the Gaussian distributions, including their means and covariance matrices. Then, in an iterative process called the Expectation-Maximization (EM) algorithm, GMM optimizes these parameters to maximize the likelihood of the observed data.</a:t>
            </a:r>
          </a:p>
          <a:p>
            <a:pPr marL="700339" lvl="1" indent="-285750" algn="just">
              <a:buFont typeface="Arial" panose="020B0604020202020204" pitchFamily="34" charset="0"/>
              <a:buChar char="•"/>
            </a:pPr>
            <a:r>
              <a:rPr lang="en-US" sz="2400" dirty="0"/>
              <a:t>During the expectation step (E-step), GMM computes the probability of each data point belonging to each cluster based on the current parameter estimates. This step calculates the responsibility of each cluster for each data point.</a:t>
            </a:r>
          </a:p>
          <a:p>
            <a:pPr marL="700339" lvl="1" indent="-285750" algn="just">
              <a:buFont typeface="Arial" panose="020B0604020202020204" pitchFamily="34" charset="0"/>
              <a:buChar char="•"/>
            </a:pPr>
            <a:r>
              <a:rPr lang="en-US" sz="2400" dirty="0"/>
              <a:t>In the maximization step (M-step), GMM updates the parameters of the Gaussian distributions based on the computed responsibilities. The parameters are re-estimated using the weighted mean and covariance of the data points assigned to each cluster.</a:t>
            </a:r>
          </a:p>
          <a:p>
            <a:pPr marL="700339" lvl="1" indent="-285750" algn="just">
              <a:buFont typeface="Arial" panose="020B0604020202020204" pitchFamily="34" charset="0"/>
              <a:buChar char="•"/>
            </a:pPr>
            <a:r>
              <a:rPr lang="en-US" sz="2400" dirty="0"/>
              <a:t>This process of alternating between the E-step and M-step continues until convergence, where the algorithm reaches a stable solution.</a:t>
            </a:r>
          </a:p>
          <a:p>
            <a:pPr algn="just"/>
            <a:endParaRPr lang="en-IN" sz="2000" dirty="0"/>
          </a:p>
        </p:txBody>
      </p:sp>
      <p:sp>
        <p:nvSpPr>
          <p:cNvPr id="5" name="Title 4">
            <a:extLst>
              <a:ext uri="{FF2B5EF4-FFF2-40B4-BE49-F238E27FC236}">
                <a16:creationId xmlns:a16="http://schemas.microsoft.com/office/drawing/2014/main" id="{E0F61534-8D36-1BB6-6E1E-419DAC66CF12}"/>
              </a:ext>
            </a:extLst>
          </p:cNvPr>
          <p:cNvSpPr txBox="1">
            <a:spLocks noGrp="1"/>
          </p:cNvSpPr>
          <p:nvPr>
            <p:ph type="title"/>
          </p:nvPr>
        </p:nvSpPr>
        <p:spPr>
          <a:xfrm>
            <a:off x="3384777" y="278493"/>
            <a:ext cx="5253037" cy="390748"/>
          </a:xfrm>
          <a:prstGeom prst="rect">
            <a:avLst/>
          </a:prstGeom>
          <a:noFill/>
        </p:spPr>
        <p:txBody>
          <a:bodyPr wrap="square">
            <a:spAutoFit/>
          </a:bodyPr>
          <a:lstStyle/>
          <a:p>
            <a:pPr algn="ctr">
              <a:buNone/>
            </a:pPr>
            <a:r>
              <a:rPr lang="en-IN" b="1" i="0" dirty="0">
                <a:solidFill>
                  <a:srgbClr val="FF0000"/>
                </a:solidFill>
                <a:effectLst/>
                <a:latin typeface="Domine"/>
              </a:rPr>
              <a:t>How does GMM work?</a:t>
            </a:r>
          </a:p>
        </p:txBody>
      </p:sp>
      <p:pic>
        <p:nvPicPr>
          <p:cNvPr id="4" name="Picture 8">
            <a:extLst>
              <a:ext uri="{FF2B5EF4-FFF2-40B4-BE49-F238E27FC236}">
                <a16:creationId xmlns:a16="http://schemas.microsoft.com/office/drawing/2014/main" id="{F7A80EF5-4E80-358D-7ADB-FA3E7A1BBD0C}"/>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264735" cy="98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052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471F-1EB4-5E08-8B3B-ACF2A29928B1}"/>
              </a:ext>
            </a:extLst>
          </p:cNvPr>
          <p:cNvSpPr>
            <a:spLocks noGrp="1"/>
          </p:cNvSpPr>
          <p:nvPr>
            <p:ph type="title"/>
          </p:nvPr>
        </p:nvSpPr>
        <p:spPr>
          <a:xfrm>
            <a:off x="3687282" y="200017"/>
            <a:ext cx="5677153" cy="1172244"/>
          </a:xfrm>
        </p:spPr>
        <p:txBody>
          <a:bodyPr/>
          <a:lstStyle/>
          <a:p>
            <a:pPr algn="ctr"/>
            <a:r>
              <a:rPr lang="en-US" b="0" dirty="0"/>
              <a:t>Advantages of GMM for Probabilistic Clustering</a:t>
            </a:r>
            <a:br>
              <a:rPr lang="en-US" b="0" dirty="0"/>
            </a:br>
            <a:endParaRPr lang="en-IN" dirty="0"/>
          </a:p>
        </p:txBody>
      </p:sp>
      <p:sp>
        <p:nvSpPr>
          <p:cNvPr id="3" name="Text Placeholder 2">
            <a:extLst>
              <a:ext uri="{FF2B5EF4-FFF2-40B4-BE49-F238E27FC236}">
                <a16:creationId xmlns:a16="http://schemas.microsoft.com/office/drawing/2014/main" id="{78D28D69-E195-2753-8BA6-C5C33E1A62FA}"/>
              </a:ext>
            </a:extLst>
          </p:cNvPr>
          <p:cNvSpPr>
            <a:spLocks noGrp="1"/>
          </p:cNvSpPr>
          <p:nvPr>
            <p:ph type="body" idx="1"/>
          </p:nvPr>
        </p:nvSpPr>
        <p:spPr>
          <a:xfrm>
            <a:off x="295833" y="1135255"/>
            <a:ext cx="11896167" cy="6368667"/>
          </a:xfrm>
        </p:spPr>
        <p:txBody>
          <a:bodyPr/>
          <a:lstStyle/>
          <a:p>
            <a:pPr marL="342900" indent="-342900" algn="just">
              <a:lnSpc>
                <a:spcPct val="150000"/>
              </a:lnSpc>
              <a:buFont typeface="Arial" panose="020B0604020202020204" pitchFamily="34" charset="0"/>
              <a:buChar char="•"/>
            </a:pPr>
            <a:r>
              <a:rPr lang="en-US" sz="2000" b="1" dirty="0"/>
              <a:t>Flexibility</a:t>
            </a:r>
            <a:r>
              <a:rPr lang="en-US" sz="2000" dirty="0"/>
              <a:t>: GMM assumes that the data points are generated from a mixture of Gaussian distributions, which allows for modeling complex data distributions. This flexibility makes GMM suitable for a wide range of applications.</a:t>
            </a:r>
          </a:p>
          <a:p>
            <a:pPr marL="342900" indent="-342900" algn="just">
              <a:lnSpc>
                <a:spcPct val="150000"/>
              </a:lnSpc>
              <a:buFont typeface="Arial" panose="020B0604020202020204" pitchFamily="34" charset="0"/>
              <a:buChar char="•"/>
            </a:pPr>
            <a:r>
              <a:rPr lang="en-US" sz="2000" b="1" dirty="0"/>
              <a:t>Soft Clustering</a:t>
            </a:r>
            <a:r>
              <a:rPr lang="en-US" sz="2000" dirty="0"/>
              <a:t>: Unlike some other clustering algorithms, GMM provides soft clustering outputs. The probabilities of data points belonging to each cluster allow for a more nuanced representation of the data structure. This is especially useful when the data points are not clearly separable into distinct clusters.</a:t>
            </a:r>
          </a:p>
          <a:p>
            <a:pPr marL="342900" indent="-342900" algn="just">
              <a:lnSpc>
                <a:spcPct val="150000"/>
              </a:lnSpc>
              <a:buFont typeface="Arial" panose="020B0604020202020204" pitchFamily="34" charset="0"/>
              <a:buChar char="•"/>
            </a:pPr>
            <a:r>
              <a:rPr lang="en-US" sz="2000" b="1" dirty="0"/>
              <a:t>Uncertainty Estimation</a:t>
            </a:r>
            <a:r>
              <a:rPr lang="en-US" sz="2000" dirty="0"/>
              <a:t>: GMM provides a measure of uncertainty for each assignment. In addition to the most probable cluster assignment, the probabilities offer an insight into the confidence of the assignment. This is beneficial for tasks where decision-making relies on a level of confidence.</a:t>
            </a:r>
          </a:p>
          <a:p>
            <a:pPr marL="342900" indent="-342900" algn="just">
              <a:lnSpc>
                <a:spcPct val="150000"/>
              </a:lnSpc>
              <a:buFont typeface="Arial" panose="020B0604020202020204" pitchFamily="34" charset="0"/>
              <a:buChar char="•"/>
            </a:pPr>
            <a:r>
              <a:rPr lang="en-US" sz="2000" b="1" dirty="0"/>
              <a:t>Effective on Large Datasets</a:t>
            </a:r>
            <a:r>
              <a:rPr lang="en-US" sz="2000" dirty="0"/>
              <a:t>: GMM can handle large datasets efficiently, thanks to the EM algorithm. By iteratively updating the parameters, GMM converges to a solution without requiring the entire dataset to be loaded into memory simultaneously.</a:t>
            </a:r>
          </a:p>
          <a:p>
            <a:pPr marL="342900" indent="-342900" algn="just">
              <a:lnSpc>
                <a:spcPct val="150000"/>
              </a:lnSpc>
              <a:buFont typeface="Arial" panose="020B0604020202020204" pitchFamily="34" charset="0"/>
              <a:buChar char="•"/>
            </a:pPr>
            <a:endParaRPr lang="en-IN" sz="2000" dirty="0"/>
          </a:p>
        </p:txBody>
      </p:sp>
      <p:pic>
        <p:nvPicPr>
          <p:cNvPr id="4" name="Picture 8">
            <a:extLst>
              <a:ext uri="{FF2B5EF4-FFF2-40B4-BE49-F238E27FC236}">
                <a16:creationId xmlns:a16="http://schemas.microsoft.com/office/drawing/2014/main" id="{B15ABD72-7B8A-F5E2-B568-612F89B42E8B}"/>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604408" cy="1135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786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1961-FFAF-2E31-A27F-C13B58DC37AA}"/>
              </a:ext>
            </a:extLst>
          </p:cNvPr>
          <p:cNvSpPr>
            <a:spLocks noGrp="1"/>
          </p:cNvSpPr>
          <p:nvPr>
            <p:ph type="title"/>
          </p:nvPr>
        </p:nvSpPr>
        <p:spPr>
          <a:xfrm>
            <a:off x="3132112" y="303016"/>
            <a:ext cx="6909960" cy="684863"/>
          </a:xfrm>
        </p:spPr>
        <p:txBody>
          <a:bodyPr/>
          <a:lstStyle/>
          <a:p>
            <a:r>
              <a:rPr lang="en-US" b="0" dirty="0"/>
              <a:t>Applications of GMM for Probabilistic Clustering</a:t>
            </a:r>
            <a:br>
              <a:rPr lang="en-US" b="0" dirty="0"/>
            </a:br>
            <a:endParaRPr lang="en-IN" dirty="0"/>
          </a:p>
        </p:txBody>
      </p:sp>
      <p:sp>
        <p:nvSpPr>
          <p:cNvPr id="3" name="Text Placeholder 2">
            <a:extLst>
              <a:ext uri="{FF2B5EF4-FFF2-40B4-BE49-F238E27FC236}">
                <a16:creationId xmlns:a16="http://schemas.microsoft.com/office/drawing/2014/main" id="{72674C28-F154-E95B-1756-2F6D20A00EEC}"/>
              </a:ext>
            </a:extLst>
          </p:cNvPr>
          <p:cNvSpPr>
            <a:spLocks noGrp="1"/>
          </p:cNvSpPr>
          <p:nvPr>
            <p:ph type="body" idx="1"/>
          </p:nvPr>
        </p:nvSpPr>
        <p:spPr>
          <a:xfrm>
            <a:off x="409680" y="1230523"/>
            <a:ext cx="11372639" cy="5404193"/>
          </a:xfrm>
        </p:spPr>
        <p:txBody>
          <a:bodyPr/>
          <a:lstStyle/>
          <a:p>
            <a:pPr marL="342900" indent="-342900" algn="just">
              <a:lnSpc>
                <a:spcPct val="150000"/>
              </a:lnSpc>
              <a:buFont typeface="Arial" panose="020B0604020202020204" pitchFamily="34" charset="0"/>
              <a:buChar char="•"/>
            </a:pPr>
            <a:r>
              <a:rPr lang="en-US" sz="1850" dirty="0"/>
              <a:t>GMM can be applied in various fields where probabilistic clustering is desired. Some common fields where GMM has been successfully used include:</a:t>
            </a:r>
          </a:p>
          <a:p>
            <a:pPr marL="342900" indent="-342900" algn="just">
              <a:lnSpc>
                <a:spcPct val="150000"/>
              </a:lnSpc>
              <a:buFont typeface="Arial" panose="020B0604020202020204" pitchFamily="34" charset="0"/>
              <a:buChar char="•"/>
            </a:pPr>
            <a:r>
              <a:rPr lang="en-US" sz="1850" b="1" dirty="0"/>
              <a:t>Image Segmentation</a:t>
            </a:r>
            <a:r>
              <a:rPr lang="en-US" sz="1850" dirty="0"/>
              <a:t>: GMM can be used to segment images by clustering pixels based on their color or texture features. The soft clustering output can provide smoother boundaries between different regions of an image.</a:t>
            </a:r>
          </a:p>
          <a:p>
            <a:pPr marL="342900" indent="-342900" algn="just">
              <a:lnSpc>
                <a:spcPct val="150000"/>
              </a:lnSpc>
              <a:buFont typeface="Arial" panose="020B0604020202020204" pitchFamily="34" charset="0"/>
              <a:buChar char="•"/>
            </a:pPr>
            <a:r>
              <a:rPr lang="en-US" sz="1850" b="1" dirty="0"/>
              <a:t>Anomaly Detection</a:t>
            </a:r>
            <a:r>
              <a:rPr lang="en-US" sz="1850" dirty="0"/>
              <a:t>: GMM can be used to model normal behavior in a dataset and identify anomalies as data points with low probabilities of belonging to any cluster. This technique is commonly used for fraud detection or outlier detection.</a:t>
            </a:r>
          </a:p>
          <a:p>
            <a:pPr marL="342900" indent="-342900" algn="just">
              <a:lnSpc>
                <a:spcPct val="150000"/>
              </a:lnSpc>
              <a:buFont typeface="Arial" panose="020B0604020202020204" pitchFamily="34" charset="0"/>
              <a:buChar char="•"/>
            </a:pPr>
            <a:r>
              <a:rPr lang="en-US" sz="1850" b="1" dirty="0"/>
              <a:t>Text Mining</a:t>
            </a:r>
            <a:r>
              <a:rPr lang="en-US" sz="1850" dirty="0"/>
              <a:t>: GMM can be applied to text data to cluster similar documents or identify topics within a collection. The soft clustering probabilities can be used for document classification or sentiment analysis.</a:t>
            </a:r>
          </a:p>
          <a:p>
            <a:pPr marL="342900" indent="-342900" algn="just">
              <a:lnSpc>
                <a:spcPct val="150000"/>
              </a:lnSpc>
              <a:buFont typeface="Arial" panose="020B0604020202020204" pitchFamily="34" charset="0"/>
              <a:buChar char="•"/>
            </a:pPr>
            <a:r>
              <a:rPr lang="en-US" sz="1850" b="1" dirty="0"/>
              <a:t>Market Segmentation</a:t>
            </a:r>
            <a:r>
              <a:rPr lang="en-US" sz="1850" dirty="0"/>
              <a:t>: GMM can group customers based on their purchasing behavior or demographic information, enabling companies to target specific customer segments for personalized marketing strategies.</a:t>
            </a:r>
          </a:p>
          <a:p>
            <a:pPr algn="just"/>
            <a:endParaRPr lang="en-IN" sz="1850" dirty="0"/>
          </a:p>
        </p:txBody>
      </p:sp>
      <p:pic>
        <p:nvPicPr>
          <p:cNvPr id="4" name="Picture 8">
            <a:extLst>
              <a:ext uri="{FF2B5EF4-FFF2-40B4-BE49-F238E27FC236}">
                <a16:creationId xmlns:a16="http://schemas.microsoft.com/office/drawing/2014/main" id="{1F3BFCD1-2909-60D4-1AC0-FEF89A79DF0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555422" cy="111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852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2D58-0F6A-B7F4-8D20-8A463F30FDFE}"/>
              </a:ext>
            </a:extLst>
          </p:cNvPr>
          <p:cNvSpPr>
            <a:spLocks noGrp="1"/>
          </p:cNvSpPr>
          <p:nvPr>
            <p:ph type="title"/>
          </p:nvPr>
        </p:nvSpPr>
        <p:spPr>
          <a:xfrm>
            <a:off x="4437705" y="0"/>
            <a:ext cx="2652769" cy="390748"/>
          </a:xfrm>
        </p:spPr>
        <p:txBody>
          <a:bodyPr/>
          <a:lstStyle/>
          <a:p>
            <a:pPr algn="ctr"/>
            <a:r>
              <a:rPr lang="en-IN" dirty="0"/>
              <a:t>DBSCAN</a:t>
            </a:r>
          </a:p>
        </p:txBody>
      </p:sp>
      <p:sp>
        <p:nvSpPr>
          <p:cNvPr id="3" name="Text Placeholder 2">
            <a:extLst>
              <a:ext uri="{FF2B5EF4-FFF2-40B4-BE49-F238E27FC236}">
                <a16:creationId xmlns:a16="http://schemas.microsoft.com/office/drawing/2014/main" id="{A370DDC2-C194-5149-8396-676792B90B5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DCBA0DA-1CF6-8763-9F4F-86B965B08F7F}"/>
              </a:ext>
            </a:extLst>
          </p:cNvPr>
          <p:cNvPicPr>
            <a:picLocks noChangeAspect="1"/>
          </p:cNvPicPr>
          <p:nvPr/>
        </p:nvPicPr>
        <p:blipFill>
          <a:blip r:embed="rId2"/>
          <a:stretch>
            <a:fillRect/>
          </a:stretch>
        </p:blipFill>
        <p:spPr>
          <a:xfrm>
            <a:off x="-209227" y="660259"/>
            <a:ext cx="12192000" cy="5924939"/>
          </a:xfrm>
          <a:prstGeom prst="rect">
            <a:avLst/>
          </a:prstGeom>
        </p:spPr>
      </p:pic>
      <p:pic>
        <p:nvPicPr>
          <p:cNvPr id="4" name="Picture 8">
            <a:extLst>
              <a:ext uri="{FF2B5EF4-FFF2-40B4-BE49-F238E27FC236}">
                <a16:creationId xmlns:a16="http://schemas.microsoft.com/office/drawing/2014/main" id="{3411F71A-275D-731C-7591-24319EE9F0E6}"/>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135953"/>
            <a:ext cx="2416629" cy="105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099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C152C-E345-A0FD-44F7-AC9CF6833E11}"/>
              </a:ext>
            </a:extLst>
          </p:cNvPr>
          <p:cNvSpPr>
            <a:spLocks noGrp="1"/>
          </p:cNvSpPr>
          <p:nvPr>
            <p:ph type="title"/>
          </p:nvPr>
        </p:nvSpPr>
        <p:spPr>
          <a:xfrm>
            <a:off x="5491590" y="311897"/>
            <a:ext cx="1684817" cy="665487"/>
          </a:xfrm>
        </p:spPr>
        <p:txBody>
          <a:bodyPr/>
          <a:lstStyle/>
          <a:p>
            <a:r>
              <a:rPr lang="en-IN" dirty="0"/>
              <a:t>Example</a:t>
            </a:r>
          </a:p>
        </p:txBody>
      </p:sp>
      <p:sp>
        <p:nvSpPr>
          <p:cNvPr id="3" name="Text Placeholder 2">
            <a:extLst>
              <a:ext uri="{FF2B5EF4-FFF2-40B4-BE49-F238E27FC236}">
                <a16:creationId xmlns:a16="http://schemas.microsoft.com/office/drawing/2014/main" id="{B883024F-CBE6-C59C-E665-C7E72960D61D}"/>
              </a:ext>
            </a:extLst>
          </p:cNvPr>
          <p:cNvSpPr>
            <a:spLocks noGrp="1"/>
          </p:cNvSpPr>
          <p:nvPr>
            <p:ph type="body" idx="1"/>
          </p:nvPr>
        </p:nvSpPr>
        <p:spPr>
          <a:xfrm>
            <a:off x="3429211" y="1628055"/>
            <a:ext cx="6800640" cy="380358"/>
          </a:xfrm>
        </p:spPr>
        <p:txBody>
          <a:bodyPr/>
          <a:lstStyle/>
          <a:p>
            <a:pPr algn="l"/>
            <a:r>
              <a:rPr lang="en-US" b="1" dirty="0">
                <a:solidFill>
                  <a:srgbClr val="FF0000"/>
                </a:solidFill>
                <a:latin typeface="Roboto" panose="02000000000000000000" pitchFamily="2" charset="0"/>
              </a:rPr>
              <a:t>Hierarchical Agglomerative Clustering [HAC - Complete Link]</a:t>
            </a:r>
          </a:p>
          <a:p>
            <a:endParaRPr lang="en-IN" dirty="0"/>
          </a:p>
        </p:txBody>
      </p:sp>
      <p:pic>
        <p:nvPicPr>
          <p:cNvPr id="4" name="Picture 3">
            <a:extLst>
              <a:ext uri="{FF2B5EF4-FFF2-40B4-BE49-F238E27FC236}">
                <a16:creationId xmlns:a16="http://schemas.microsoft.com/office/drawing/2014/main" id="{D60657E1-0416-25A2-414E-44287BA161D7}"/>
              </a:ext>
            </a:extLst>
          </p:cNvPr>
          <p:cNvPicPr>
            <a:picLocks noChangeAspect="1"/>
          </p:cNvPicPr>
          <p:nvPr/>
        </p:nvPicPr>
        <p:blipFill>
          <a:blip r:embed="rId2"/>
          <a:stretch>
            <a:fillRect/>
          </a:stretch>
        </p:blipFill>
        <p:spPr>
          <a:xfrm>
            <a:off x="1166499" y="2477858"/>
            <a:ext cx="3604572" cy="2530059"/>
          </a:xfrm>
          <a:prstGeom prst="rect">
            <a:avLst/>
          </a:prstGeom>
        </p:spPr>
      </p:pic>
      <p:pic>
        <p:nvPicPr>
          <p:cNvPr id="5" name="Picture 4">
            <a:extLst>
              <a:ext uri="{FF2B5EF4-FFF2-40B4-BE49-F238E27FC236}">
                <a16:creationId xmlns:a16="http://schemas.microsoft.com/office/drawing/2014/main" id="{5C39D47E-75F8-E62F-33AE-276CDC393950}"/>
              </a:ext>
            </a:extLst>
          </p:cNvPr>
          <p:cNvPicPr>
            <a:picLocks noChangeAspect="1"/>
          </p:cNvPicPr>
          <p:nvPr/>
        </p:nvPicPr>
        <p:blipFill>
          <a:blip r:embed="rId3"/>
          <a:stretch>
            <a:fillRect/>
          </a:stretch>
        </p:blipFill>
        <p:spPr>
          <a:xfrm>
            <a:off x="5828894" y="2620465"/>
            <a:ext cx="5075360" cy="2469094"/>
          </a:xfrm>
          <a:prstGeom prst="rect">
            <a:avLst/>
          </a:prstGeom>
        </p:spPr>
      </p:pic>
      <p:pic>
        <p:nvPicPr>
          <p:cNvPr id="6" name="Picture 8">
            <a:extLst>
              <a:ext uri="{FF2B5EF4-FFF2-40B4-BE49-F238E27FC236}">
                <a16:creationId xmlns:a16="http://schemas.microsoft.com/office/drawing/2014/main" id="{A6F4CF1C-D4D2-338B-FEA0-1BBA15007844}"/>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 y="0"/>
            <a:ext cx="2963637" cy="129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301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580903E2-0C87-CC9C-2A6C-838458A10107}"/>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8812" y="0"/>
            <a:ext cx="2493469" cy="108689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8C54357-1EF3-9D40-A53C-EA8021C019E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C8A7658-DCF1-4043-19BB-B2B9D0A5F1DB}"/>
              </a:ext>
            </a:extLst>
          </p:cNvPr>
          <p:cNvPicPr>
            <a:picLocks noChangeAspect="1"/>
          </p:cNvPicPr>
          <p:nvPr/>
        </p:nvPicPr>
        <p:blipFill>
          <a:blip r:embed="rId3"/>
          <a:stretch>
            <a:fillRect/>
          </a:stretch>
        </p:blipFill>
        <p:spPr>
          <a:xfrm>
            <a:off x="1227923" y="1021583"/>
            <a:ext cx="10408906" cy="5324339"/>
          </a:xfrm>
          <a:prstGeom prst="rect">
            <a:avLst/>
          </a:prstGeom>
        </p:spPr>
      </p:pic>
    </p:spTree>
    <p:extLst>
      <p:ext uri="{BB962C8B-B14F-4D97-AF65-F5344CB8AC3E}">
        <p14:creationId xmlns:p14="http://schemas.microsoft.com/office/powerpoint/2010/main" val="2514203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B3B2ED-F890-2A84-1AE6-5F2FF3529C0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3F0972E-7035-CCAF-7E29-3FDBBB641350}"/>
              </a:ext>
            </a:extLst>
          </p:cNvPr>
          <p:cNvPicPr>
            <a:picLocks noChangeAspect="1"/>
          </p:cNvPicPr>
          <p:nvPr/>
        </p:nvPicPr>
        <p:blipFill>
          <a:blip r:embed="rId2"/>
          <a:stretch>
            <a:fillRect/>
          </a:stretch>
        </p:blipFill>
        <p:spPr>
          <a:xfrm>
            <a:off x="1071284" y="1489263"/>
            <a:ext cx="9754961" cy="4944165"/>
          </a:xfrm>
          <a:prstGeom prst="rect">
            <a:avLst/>
          </a:prstGeom>
        </p:spPr>
      </p:pic>
      <p:pic>
        <p:nvPicPr>
          <p:cNvPr id="4" name="Picture 8">
            <a:extLst>
              <a:ext uri="{FF2B5EF4-FFF2-40B4-BE49-F238E27FC236}">
                <a16:creationId xmlns:a16="http://schemas.microsoft.com/office/drawing/2014/main" id="{15C29499-652F-C36A-559A-3C2739021E2A}"/>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3102430" cy="135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99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FD1CAE-BC39-3E5E-E9B8-F2A21B49010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940BDC0-5657-4F10-46F7-1C1336902CDB}"/>
              </a:ext>
            </a:extLst>
          </p:cNvPr>
          <p:cNvPicPr>
            <a:picLocks noChangeAspect="1"/>
          </p:cNvPicPr>
          <p:nvPr/>
        </p:nvPicPr>
        <p:blipFill>
          <a:blip r:embed="rId2"/>
          <a:stretch>
            <a:fillRect/>
          </a:stretch>
        </p:blipFill>
        <p:spPr>
          <a:xfrm>
            <a:off x="2487477" y="905951"/>
            <a:ext cx="8710369" cy="5640152"/>
          </a:xfrm>
          <a:prstGeom prst="rect">
            <a:avLst/>
          </a:prstGeom>
        </p:spPr>
      </p:pic>
      <p:pic>
        <p:nvPicPr>
          <p:cNvPr id="4" name="Picture 8">
            <a:extLst>
              <a:ext uri="{FF2B5EF4-FFF2-40B4-BE49-F238E27FC236}">
                <a16:creationId xmlns:a16="http://schemas.microsoft.com/office/drawing/2014/main" id="{E189A5A3-8E94-9E55-CD4D-4D3EAE47B34D}"/>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 y="0"/>
            <a:ext cx="2628901" cy="114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345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3349D-3EEE-DBE7-81ED-B084CFC369B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2CC83F9-532F-BEEE-A205-DE489E61B5B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D3BA6AF-8A76-FBAB-C3BA-E673D766F5A5}"/>
              </a:ext>
            </a:extLst>
          </p:cNvPr>
          <p:cNvPicPr>
            <a:picLocks noChangeAspect="1"/>
          </p:cNvPicPr>
          <p:nvPr/>
        </p:nvPicPr>
        <p:blipFill>
          <a:blip r:embed="rId2"/>
          <a:stretch>
            <a:fillRect/>
          </a:stretch>
        </p:blipFill>
        <p:spPr>
          <a:xfrm>
            <a:off x="2734481" y="173106"/>
            <a:ext cx="7740297" cy="6111922"/>
          </a:xfrm>
          <a:prstGeom prst="rect">
            <a:avLst/>
          </a:prstGeom>
        </p:spPr>
      </p:pic>
      <p:pic>
        <p:nvPicPr>
          <p:cNvPr id="4" name="Picture 8">
            <a:extLst>
              <a:ext uri="{FF2B5EF4-FFF2-40B4-BE49-F238E27FC236}">
                <a16:creationId xmlns:a16="http://schemas.microsoft.com/office/drawing/2014/main" id="{E0693B0D-B7A8-D8DE-79C9-95151845216C}"/>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555422" cy="111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5465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4754-9BC5-2985-98FE-7BE6CC8C4FF5}"/>
              </a:ext>
            </a:extLst>
          </p:cNvPr>
          <p:cNvSpPr>
            <a:spLocks noGrp="1"/>
          </p:cNvSpPr>
          <p:nvPr>
            <p:ph type="title"/>
          </p:nvPr>
        </p:nvSpPr>
        <p:spPr>
          <a:xfrm>
            <a:off x="4291440" y="344554"/>
            <a:ext cx="3734053" cy="390748"/>
          </a:xfrm>
        </p:spPr>
        <p:txBody>
          <a:bodyPr/>
          <a:lstStyle/>
          <a:p>
            <a:pPr algn="ctr"/>
            <a:r>
              <a:rPr lang="en-IN" dirty="0"/>
              <a:t>Evaluation</a:t>
            </a:r>
          </a:p>
        </p:txBody>
      </p:sp>
      <p:sp>
        <p:nvSpPr>
          <p:cNvPr id="3" name="Text Placeholder 2">
            <a:extLst>
              <a:ext uri="{FF2B5EF4-FFF2-40B4-BE49-F238E27FC236}">
                <a16:creationId xmlns:a16="http://schemas.microsoft.com/office/drawing/2014/main" id="{5655D39F-F3F7-C03E-D5E8-75976A146BE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6B7869F-D477-1562-240F-107B4C58A5AD}"/>
              </a:ext>
            </a:extLst>
          </p:cNvPr>
          <p:cNvPicPr>
            <a:picLocks noChangeAspect="1"/>
          </p:cNvPicPr>
          <p:nvPr/>
        </p:nvPicPr>
        <p:blipFill>
          <a:blip r:embed="rId2"/>
          <a:stretch>
            <a:fillRect/>
          </a:stretch>
        </p:blipFill>
        <p:spPr>
          <a:xfrm>
            <a:off x="0" y="1443966"/>
            <a:ext cx="12192000" cy="3970067"/>
          </a:xfrm>
          <a:prstGeom prst="rect">
            <a:avLst/>
          </a:prstGeom>
        </p:spPr>
      </p:pic>
      <p:pic>
        <p:nvPicPr>
          <p:cNvPr id="4" name="Picture 8">
            <a:extLst>
              <a:ext uri="{FF2B5EF4-FFF2-40B4-BE49-F238E27FC236}">
                <a16:creationId xmlns:a16="http://schemas.microsoft.com/office/drawing/2014/main" id="{946AFE58-0F79-CA49-2587-2317B5ADCB08}"/>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1"/>
            <a:ext cx="2800350" cy="122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140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ED848EF-B028-2A3B-D65A-B248E9E44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9C73A-5B39-DD7A-B55D-46F25DE71241}"/>
              </a:ext>
            </a:extLst>
          </p:cNvPr>
          <p:cNvSpPr>
            <a:spLocks noGrp="1"/>
          </p:cNvSpPr>
          <p:nvPr>
            <p:ph type="title"/>
          </p:nvPr>
        </p:nvSpPr>
        <p:spPr>
          <a:xfrm>
            <a:off x="4291440" y="344554"/>
            <a:ext cx="3734053" cy="390748"/>
          </a:xfrm>
        </p:spPr>
        <p:txBody>
          <a:bodyPr/>
          <a:lstStyle/>
          <a:p>
            <a:pPr algn="ctr"/>
            <a:endParaRPr lang="en-IN" dirty="0"/>
          </a:p>
        </p:txBody>
      </p:sp>
      <p:sp>
        <p:nvSpPr>
          <p:cNvPr id="3" name="Text Placeholder 2">
            <a:extLst>
              <a:ext uri="{FF2B5EF4-FFF2-40B4-BE49-F238E27FC236}">
                <a16:creationId xmlns:a16="http://schemas.microsoft.com/office/drawing/2014/main" id="{3CB22137-F31A-A320-2FFA-BD8FAA8DDD9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8B0F69E-C309-981F-AA0B-902E69DEB00B}"/>
              </a:ext>
            </a:extLst>
          </p:cNvPr>
          <p:cNvPicPr>
            <a:picLocks noChangeAspect="1"/>
          </p:cNvPicPr>
          <p:nvPr/>
        </p:nvPicPr>
        <p:blipFill>
          <a:blip r:embed="rId2"/>
          <a:stretch>
            <a:fillRect/>
          </a:stretch>
        </p:blipFill>
        <p:spPr>
          <a:xfrm>
            <a:off x="2899509" y="0"/>
            <a:ext cx="8581988" cy="6385233"/>
          </a:xfrm>
          <a:prstGeom prst="rect">
            <a:avLst/>
          </a:prstGeom>
        </p:spPr>
      </p:pic>
      <p:pic>
        <p:nvPicPr>
          <p:cNvPr id="4" name="Picture 8">
            <a:extLst>
              <a:ext uri="{FF2B5EF4-FFF2-40B4-BE49-F238E27FC236}">
                <a16:creationId xmlns:a16="http://schemas.microsoft.com/office/drawing/2014/main" id="{5EA88D5D-1BFB-8B61-79C0-AEA4EE380CEC}"/>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473780" cy="107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521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7F4A47-6C33-99F7-1D99-250FC7C7A4F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43AAD07-6C73-5A12-6C4E-1B3A2BE2AAD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7F74495-9E01-421C-30C3-35AF0BBA5DCE}"/>
              </a:ext>
            </a:extLst>
          </p:cNvPr>
          <p:cNvPicPr>
            <a:picLocks noChangeAspect="1"/>
          </p:cNvPicPr>
          <p:nvPr/>
        </p:nvPicPr>
        <p:blipFill>
          <a:blip r:embed="rId2"/>
          <a:stretch>
            <a:fillRect/>
          </a:stretch>
        </p:blipFill>
        <p:spPr>
          <a:xfrm>
            <a:off x="0" y="1222402"/>
            <a:ext cx="12192000" cy="1604682"/>
          </a:xfrm>
          <a:prstGeom prst="rect">
            <a:avLst/>
          </a:prstGeom>
        </p:spPr>
      </p:pic>
      <p:pic>
        <p:nvPicPr>
          <p:cNvPr id="7" name="Picture 6">
            <a:extLst>
              <a:ext uri="{FF2B5EF4-FFF2-40B4-BE49-F238E27FC236}">
                <a16:creationId xmlns:a16="http://schemas.microsoft.com/office/drawing/2014/main" id="{9FEFC137-8DB5-FC58-DE4C-C413A5E8362E}"/>
              </a:ext>
            </a:extLst>
          </p:cNvPr>
          <p:cNvPicPr>
            <a:picLocks noChangeAspect="1"/>
          </p:cNvPicPr>
          <p:nvPr/>
        </p:nvPicPr>
        <p:blipFill>
          <a:blip r:embed="rId3"/>
          <a:stretch>
            <a:fillRect/>
          </a:stretch>
        </p:blipFill>
        <p:spPr>
          <a:xfrm>
            <a:off x="2465614" y="2519285"/>
            <a:ext cx="5951765" cy="3906468"/>
          </a:xfrm>
          <a:prstGeom prst="rect">
            <a:avLst/>
          </a:prstGeom>
        </p:spPr>
      </p:pic>
      <p:pic>
        <p:nvPicPr>
          <p:cNvPr id="4" name="Picture 8">
            <a:extLst>
              <a:ext uri="{FF2B5EF4-FFF2-40B4-BE49-F238E27FC236}">
                <a16:creationId xmlns:a16="http://schemas.microsoft.com/office/drawing/2014/main" id="{B21E9E57-B1E4-FE88-57C8-BFE2044D9944}"/>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0" y="0"/>
            <a:ext cx="2645230" cy="115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276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D612F3-2F40-B0CA-61ED-4883421439C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4614F43-EFFC-0413-EFD0-144DDCD475A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FDB3880-1C9F-2D29-3CCB-94C550861183}"/>
              </a:ext>
            </a:extLst>
          </p:cNvPr>
          <p:cNvPicPr>
            <a:picLocks noChangeAspect="1"/>
          </p:cNvPicPr>
          <p:nvPr/>
        </p:nvPicPr>
        <p:blipFill>
          <a:blip r:embed="rId2"/>
          <a:stretch>
            <a:fillRect/>
          </a:stretch>
        </p:blipFill>
        <p:spPr>
          <a:xfrm>
            <a:off x="2743200" y="992608"/>
            <a:ext cx="7307670" cy="5128952"/>
          </a:xfrm>
          <a:prstGeom prst="rect">
            <a:avLst/>
          </a:prstGeom>
        </p:spPr>
      </p:pic>
      <p:pic>
        <p:nvPicPr>
          <p:cNvPr id="4" name="Picture 8">
            <a:extLst>
              <a:ext uri="{FF2B5EF4-FFF2-40B4-BE49-F238E27FC236}">
                <a16:creationId xmlns:a16="http://schemas.microsoft.com/office/drawing/2014/main" id="{8289C443-ECEA-39A7-8DE4-125F6B88AB6A}"/>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498272" cy="108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330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9D13FF-C958-101E-0F59-30B3F24B0973}"/>
              </a:ext>
            </a:extLst>
          </p:cNvPr>
          <p:cNvSpPr>
            <a:spLocks noGrp="1"/>
          </p:cNvSpPr>
          <p:nvPr>
            <p:ph type="body" idx="1"/>
          </p:nvPr>
        </p:nvSpPr>
        <p:spPr>
          <a:xfrm>
            <a:off x="710503" y="1489263"/>
            <a:ext cx="3654028" cy="1723549"/>
          </a:xfrm>
        </p:spPr>
        <p:txBody>
          <a:bodyPr/>
          <a:lstStyle/>
          <a:p>
            <a:pPr algn="just"/>
            <a:r>
              <a:rPr lang="en-US" sz="1600" dirty="0"/>
              <a:t>Small Cluster Preservation: This criterion emphasizes that splitting small categories into multiple clusters should be penalized more severely than splitting larger categories. Maintaining the integrity of smaller categories helps in identifying them more effectively. </a:t>
            </a:r>
            <a:endParaRPr lang="en-IN" sz="1600" dirty="0"/>
          </a:p>
        </p:txBody>
      </p:sp>
      <p:pic>
        <p:nvPicPr>
          <p:cNvPr id="7" name="Picture 6">
            <a:extLst>
              <a:ext uri="{FF2B5EF4-FFF2-40B4-BE49-F238E27FC236}">
                <a16:creationId xmlns:a16="http://schemas.microsoft.com/office/drawing/2014/main" id="{A70B3D32-C78A-B4DE-7BC4-74DA8D78F2FC}"/>
              </a:ext>
            </a:extLst>
          </p:cNvPr>
          <p:cNvPicPr>
            <a:picLocks noChangeAspect="1"/>
          </p:cNvPicPr>
          <p:nvPr/>
        </p:nvPicPr>
        <p:blipFill>
          <a:blip r:embed="rId2"/>
          <a:stretch>
            <a:fillRect/>
          </a:stretch>
        </p:blipFill>
        <p:spPr>
          <a:xfrm>
            <a:off x="5304864" y="1313555"/>
            <a:ext cx="6515576" cy="5104560"/>
          </a:xfrm>
          <a:prstGeom prst="rect">
            <a:avLst/>
          </a:prstGeom>
        </p:spPr>
      </p:pic>
      <p:pic>
        <p:nvPicPr>
          <p:cNvPr id="4" name="Picture 8">
            <a:extLst>
              <a:ext uri="{FF2B5EF4-FFF2-40B4-BE49-F238E27FC236}">
                <a16:creationId xmlns:a16="http://schemas.microsoft.com/office/drawing/2014/main" id="{6791AE0E-9EC3-3A12-64E3-3E8FE74FD222}"/>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441122" cy="10640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A44793-D8A5-F24C-A7F0-FFC2BA3A44B3}"/>
              </a:ext>
            </a:extLst>
          </p:cNvPr>
          <p:cNvSpPr txBox="1"/>
          <p:nvPr/>
        </p:nvSpPr>
        <p:spPr>
          <a:xfrm>
            <a:off x="540884" y="3429000"/>
            <a:ext cx="4194401" cy="2308324"/>
          </a:xfrm>
          <a:prstGeom prst="rect">
            <a:avLst/>
          </a:prstGeom>
          <a:noFill/>
        </p:spPr>
        <p:txBody>
          <a:bodyPr wrap="square">
            <a:spAutoFit/>
          </a:bodyPr>
          <a:lstStyle/>
          <a:p>
            <a:r>
              <a:rPr lang="en-US" sz="1600" b="1" dirty="0">
                <a:solidFill>
                  <a:srgbClr val="FF0000"/>
                </a:solidFill>
              </a:rPr>
              <a:t>Summary </a:t>
            </a:r>
          </a:p>
          <a:p>
            <a:pPr algn="just"/>
            <a:r>
              <a:rPr lang="en-US" sz="1600" dirty="0"/>
              <a:t>• Cluster Homogeneity favors clusters with objects from a single category. </a:t>
            </a:r>
          </a:p>
          <a:p>
            <a:pPr algn="just"/>
            <a:r>
              <a:rPr lang="en-US" sz="1600" dirty="0"/>
              <a:t>• Cluster Completeness ensures all objects of the same category are in one cluster. </a:t>
            </a:r>
          </a:p>
          <a:p>
            <a:pPr algn="just"/>
            <a:r>
              <a:rPr lang="en-US" sz="1600" dirty="0"/>
              <a:t>• Rag Bag Criterion discourages mixing noise with pure clusters. </a:t>
            </a:r>
          </a:p>
          <a:p>
            <a:pPr algn="just"/>
            <a:r>
              <a:rPr lang="en-US" sz="1600" dirty="0"/>
              <a:t>• Small Cluster Preservation prefers intact small categories over fragmentation.</a:t>
            </a:r>
            <a:endParaRPr lang="en-IN" sz="1600" dirty="0"/>
          </a:p>
        </p:txBody>
      </p:sp>
    </p:spTree>
    <p:extLst>
      <p:ext uri="{BB962C8B-B14F-4D97-AF65-F5344CB8AC3E}">
        <p14:creationId xmlns:p14="http://schemas.microsoft.com/office/powerpoint/2010/main" val="2691507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CA11-752F-F0F1-A3B0-F22F1A68B9B0}"/>
              </a:ext>
            </a:extLst>
          </p:cNvPr>
          <p:cNvSpPr>
            <a:spLocks noGrp="1"/>
          </p:cNvSpPr>
          <p:nvPr>
            <p:ph type="title"/>
          </p:nvPr>
        </p:nvSpPr>
        <p:spPr>
          <a:xfrm>
            <a:off x="4345617" y="445237"/>
            <a:ext cx="3750381" cy="430887"/>
          </a:xfrm>
        </p:spPr>
        <p:txBody>
          <a:bodyPr/>
          <a:lstStyle/>
          <a:p>
            <a:pPr algn="ctr"/>
            <a:r>
              <a:rPr lang="en-US" sz="2800" dirty="0"/>
              <a:t>Intrinsic Methods</a:t>
            </a:r>
            <a:endParaRPr lang="en-IN" dirty="0"/>
          </a:p>
        </p:txBody>
      </p:sp>
      <p:sp>
        <p:nvSpPr>
          <p:cNvPr id="3" name="Text Placeholder 2">
            <a:extLst>
              <a:ext uri="{FF2B5EF4-FFF2-40B4-BE49-F238E27FC236}">
                <a16:creationId xmlns:a16="http://schemas.microsoft.com/office/drawing/2014/main" id="{05A78803-4E0B-4013-6CFF-F55B88C0FD50}"/>
              </a:ext>
            </a:extLst>
          </p:cNvPr>
          <p:cNvSpPr>
            <a:spLocks noGrp="1"/>
          </p:cNvSpPr>
          <p:nvPr>
            <p:ph type="body" idx="1"/>
          </p:nvPr>
        </p:nvSpPr>
        <p:spPr>
          <a:xfrm>
            <a:off x="710503" y="1489263"/>
            <a:ext cx="9855043" cy="1477328"/>
          </a:xfrm>
        </p:spPr>
        <p:txBody>
          <a:bodyPr/>
          <a:lstStyle/>
          <a:p>
            <a:pPr algn="just"/>
            <a:r>
              <a:rPr lang="en-US" sz="1600" dirty="0"/>
              <a:t>Intrinsic Methods When the ground truth of a dataset is not available, we have to use an intrinsic method to assess the clustering quality. In general, intrinsic methods evaluate a clustering by examining how well the clusters are separated and how compact the clusters are. Many intrinsic methods have the advantage of a similarity metric between objects in the dataset. </a:t>
            </a:r>
          </a:p>
          <a:p>
            <a:pPr algn="just"/>
            <a:r>
              <a:rPr lang="en-US" sz="1600" dirty="0"/>
              <a:t>The silhouette coefficient is a common intrinsic measure. It evaluates the quality of a clustering by calculating two distances for each object:</a:t>
            </a:r>
            <a:endParaRPr lang="en-IN" sz="1600" dirty="0"/>
          </a:p>
        </p:txBody>
      </p:sp>
      <p:pic>
        <p:nvPicPr>
          <p:cNvPr id="5" name="Picture 4">
            <a:extLst>
              <a:ext uri="{FF2B5EF4-FFF2-40B4-BE49-F238E27FC236}">
                <a16:creationId xmlns:a16="http://schemas.microsoft.com/office/drawing/2014/main" id="{D2250C28-034A-094F-8932-1E0C4E8DC8E0}"/>
              </a:ext>
            </a:extLst>
          </p:cNvPr>
          <p:cNvPicPr>
            <a:picLocks noChangeAspect="1"/>
          </p:cNvPicPr>
          <p:nvPr/>
        </p:nvPicPr>
        <p:blipFill>
          <a:blip r:embed="rId2"/>
          <a:stretch>
            <a:fillRect/>
          </a:stretch>
        </p:blipFill>
        <p:spPr>
          <a:xfrm>
            <a:off x="1613875" y="2966591"/>
            <a:ext cx="6932212" cy="2427288"/>
          </a:xfrm>
          <a:prstGeom prst="rect">
            <a:avLst/>
          </a:prstGeom>
        </p:spPr>
      </p:pic>
      <p:sp>
        <p:nvSpPr>
          <p:cNvPr id="7" name="TextBox 6">
            <a:extLst>
              <a:ext uri="{FF2B5EF4-FFF2-40B4-BE49-F238E27FC236}">
                <a16:creationId xmlns:a16="http://schemas.microsoft.com/office/drawing/2014/main" id="{F1C30EEE-3986-17B8-45EF-D984C2348B26}"/>
              </a:ext>
            </a:extLst>
          </p:cNvPr>
          <p:cNvSpPr txBox="1"/>
          <p:nvPr/>
        </p:nvSpPr>
        <p:spPr>
          <a:xfrm>
            <a:off x="603131" y="5212434"/>
            <a:ext cx="10569454" cy="1200329"/>
          </a:xfrm>
          <a:prstGeom prst="rect">
            <a:avLst/>
          </a:prstGeom>
          <a:noFill/>
        </p:spPr>
        <p:txBody>
          <a:bodyPr wrap="square">
            <a:spAutoFit/>
          </a:bodyPr>
          <a:lstStyle/>
          <a:p>
            <a:pPr algn="just"/>
            <a:r>
              <a:rPr lang="en-US" dirty="0"/>
              <a:t>A silhouette coefficient close to +1 indicates that the object is well clustered and far from other clusters. </a:t>
            </a:r>
          </a:p>
          <a:p>
            <a:pPr algn="just"/>
            <a:r>
              <a:rPr lang="en-US" dirty="0"/>
              <a:t>• A coefficient near 0 indicates that the object is on or very close to the decision boundary between two neighboring clusters. </a:t>
            </a:r>
          </a:p>
          <a:p>
            <a:pPr algn="just"/>
            <a:r>
              <a:rPr lang="en-US" dirty="0"/>
              <a:t>• A negative value indicates that the object might have been assigned to the wrong cluster.</a:t>
            </a:r>
            <a:endParaRPr lang="en-IN" dirty="0"/>
          </a:p>
        </p:txBody>
      </p:sp>
      <p:pic>
        <p:nvPicPr>
          <p:cNvPr id="4" name="Picture 8">
            <a:extLst>
              <a:ext uri="{FF2B5EF4-FFF2-40B4-BE49-F238E27FC236}">
                <a16:creationId xmlns:a16="http://schemas.microsoft.com/office/drawing/2014/main" id="{A00548CD-43B3-5164-FB50-AF03798365A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604408" cy="1135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913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977EC0-FB5E-5942-B7A9-7D0941AD0542}"/>
              </a:ext>
            </a:extLst>
          </p:cNvPr>
          <p:cNvSpPr/>
          <p:nvPr/>
        </p:nvSpPr>
        <p:spPr>
          <a:xfrm>
            <a:off x="1043796" y="3347049"/>
            <a:ext cx="1708030" cy="2674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5DDEED5-1F18-CC1A-CEB1-BB441045120C}"/>
              </a:ext>
            </a:extLst>
          </p:cNvPr>
          <p:cNvSpPr>
            <a:spLocks noGrp="1"/>
          </p:cNvSpPr>
          <p:nvPr>
            <p:ph type="title"/>
          </p:nvPr>
        </p:nvSpPr>
        <p:spPr>
          <a:xfrm>
            <a:off x="3006054" y="246170"/>
            <a:ext cx="8930132" cy="390748"/>
          </a:xfrm>
        </p:spPr>
        <p:txBody>
          <a:bodyPr/>
          <a:lstStyle/>
          <a:p>
            <a:r>
              <a:rPr lang="en-US" dirty="0"/>
              <a:t>Distance Measures in Algorithmic Methods</a:t>
            </a:r>
            <a:endParaRPr lang="en-IN" dirty="0"/>
          </a:p>
        </p:txBody>
      </p:sp>
      <p:sp>
        <p:nvSpPr>
          <p:cNvPr id="3" name="Text Placeholder 2">
            <a:extLst>
              <a:ext uri="{FF2B5EF4-FFF2-40B4-BE49-F238E27FC236}">
                <a16:creationId xmlns:a16="http://schemas.microsoft.com/office/drawing/2014/main" id="{31F35960-7DF8-4A48-5163-851B93550689}"/>
              </a:ext>
            </a:extLst>
          </p:cNvPr>
          <p:cNvSpPr>
            <a:spLocks noGrp="1"/>
          </p:cNvSpPr>
          <p:nvPr>
            <p:ph type="body" idx="1"/>
          </p:nvPr>
        </p:nvSpPr>
        <p:spPr>
          <a:xfrm>
            <a:off x="710503" y="1489263"/>
            <a:ext cx="10770994" cy="558358"/>
          </a:xfrm>
        </p:spPr>
        <p:txBody>
          <a:bodyPr/>
          <a:lstStyle/>
          <a:p>
            <a:pPr algn="l"/>
            <a:r>
              <a:rPr lang="en-US" b="1" i="0" dirty="0">
                <a:solidFill>
                  <a:srgbClr val="FF0000"/>
                </a:solidFill>
                <a:effectLst/>
                <a:latin typeface="Roboto" panose="02000000000000000000" pitchFamily="2" charset="0"/>
              </a:rPr>
              <a:t>Hierarchical Agglomerative Clustering [HAC - Complete Link]</a:t>
            </a:r>
          </a:p>
          <a:p>
            <a:endParaRPr lang="en-IN" dirty="0"/>
          </a:p>
        </p:txBody>
      </p:sp>
      <p:pic>
        <p:nvPicPr>
          <p:cNvPr id="6" name="Picture 5">
            <a:extLst>
              <a:ext uri="{FF2B5EF4-FFF2-40B4-BE49-F238E27FC236}">
                <a16:creationId xmlns:a16="http://schemas.microsoft.com/office/drawing/2014/main" id="{94EE8E59-516D-C259-EE64-628FC666309E}"/>
              </a:ext>
            </a:extLst>
          </p:cNvPr>
          <p:cNvPicPr>
            <a:picLocks noChangeAspect="1"/>
          </p:cNvPicPr>
          <p:nvPr/>
        </p:nvPicPr>
        <p:blipFill>
          <a:blip r:embed="rId2"/>
          <a:stretch>
            <a:fillRect/>
          </a:stretch>
        </p:blipFill>
        <p:spPr>
          <a:xfrm>
            <a:off x="185284" y="1768442"/>
            <a:ext cx="4389500" cy="2545301"/>
          </a:xfrm>
          <a:prstGeom prst="rect">
            <a:avLst/>
          </a:prstGeom>
        </p:spPr>
      </p:pic>
      <p:pic>
        <p:nvPicPr>
          <p:cNvPr id="8" name="Picture 7">
            <a:extLst>
              <a:ext uri="{FF2B5EF4-FFF2-40B4-BE49-F238E27FC236}">
                <a16:creationId xmlns:a16="http://schemas.microsoft.com/office/drawing/2014/main" id="{E52C12E2-7F0F-344A-E168-20E3481A8774}"/>
              </a:ext>
            </a:extLst>
          </p:cNvPr>
          <p:cNvPicPr>
            <a:picLocks noChangeAspect="1"/>
          </p:cNvPicPr>
          <p:nvPr/>
        </p:nvPicPr>
        <p:blipFill>
          <a:blip r:embed="rId3"/>
          <a:stretch>
            <a:fillRect/>
          </a:stretch>
        </p:blipFill>
        <p:spPr>
          <a:xfrm>
            <a:off x="4650606" y="2236930"/>
            <a:ext cx="7463491" cy="4282049"/>
          </a:xfrm>
          <a:prstGeom prst="rect">
            <a:avLst/>
          </a:prstGeom>
        </p:spPr>
      </p:pic>
      <p:cxnSp>
        <p:nvCxnSpPr>
          <p:cNvPr id="9" name="Straight Connector 8">
            <a:extLst>
              <a:ext uri="{FF2B5EF4-FFF2-40B4-BE49-F238E27FC236}">
                <a16:creationId xmlns:a16="http://schemas.microsoft.com/office/drawing/2014/main" id="{8609F057-3FEE-D437-1E11-24BEAA8E1757}"/>
              </a:ext>
            </a:extLst>
          </p:cNvPr>
          <p:cNvCxnSpPr/>
          <p:nvPr/>
        </p:nvCxnSpPr>
        <p:spPr>
          <a:xfrm>
            <a:off x="915968" y="3948537"/>
            <a:ext cx="196368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C567EB64-3F9E-91E2-FB2D-C4CED22F32E5}"/>
              </a:ext>
            </a:extLst>
          </p:cNvPr>
          <p:cNvCxnSpPr>
            <a:cxnSpLocks/>
          </p:cNvCxnSpPr>
          <p:nvPr/>
        </p:nvCxnSpPr>
        <p:spPr>
          <a:xfrm>
            <a:off x="2950919" y="2326800"/>
            <a:ext cx="16929" cy="167664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2" name="Oval 11">
            <a:extLst>
              <a:ext uri="{FF2B5EF4-FFF2-40B4-BE49-F238E27FC236}">
                <a16:creationId xmlns:a16="http://schemas.microsoft.com/office/drawing/2014/main" id="{5FB78B0D-5E07-E75B-893A-9AE1417B7EC0}"/>
              </a:ext>
            </a:extLst>
          </p:cNvPr>
          <p:cNvSpPr/>
          <p:nvPr/>
        </p:nvSpPr>
        <p:spPr>
          <a:xfrm>
            <a:off x="464453" y="3905407"/>
            <a:ext cx="510332" cy="29565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Oval 12">
            <a:extLst>
              <a:ext uri="{FF2B5EF4-FFF2-40B4-BE49-F238E27FC236}">
                <a16:creationId xmlns:a16="http://schemas.microsoft.com/office/drawing/2014/main" id="{97A6ED3A-E361-DABA-07A1-FB1D236A0BD0}"/>
              </a:ext>
            </a:extLst>
          </p:cNvPr>
          <p:cNvSpPr/>
          <p:nvPr/>
        </p:nvSpPr>
        <p:spPr>
          <a:xfrm>
            <a:off x="2751826" y="2047621"/>
            <a:ext cx="510332" cy="29565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Oval 17">
            <a:extLst>
              <a:ext uri="{FF2B5EF4-FFF2-40B4-BE49-F238E27FC236}">
                <a16:creationId xmlns:a16="http://schemas.microsoft.com/office/drawing/2014/main" id="{66ADAFF0-EAD8-B72A-B062-C512F6689DCF}"/>
              </a:ext>
            </a:extLst>
          </p:cNvPr>
          <p:cNvSpPr/>
          <p:nvPr/>
        </p:nvSpPr>
        <p:spPr>
          <a:xfrm>
            <a:off x="2695753" y="3885306"/>
            <a:ext cx="510332" cy="29565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Oval 19">
            <a:extLst>
              <a:ext uri="{FF2B5EF4-FFF2-40B4-BE49-F238E27FC236}">
                <a16:creationId xmlns:a16="http://schemas.microsoft.com/office/drawing/2014/main" id="{0D73C674-DBEE-2CC9-DDB3-7FFB1E2B3895}"/>
              </a:ext>
            </a:extLst>
          </p:cNvPr>
          <p:cNvSpPr/>
          <p:nvPr/>
        </p:nvSpPr>
        <p:spPr>
          <a:xfrm>
            <a:off x="2159903" y="3296269"/>
            <a:ext cx="510332" cy="29565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Oval 20">
            <a:extLst>
              <a:ext uri="{FF2B5EF4-FFF2-40B4-BE49-F238E27FC236}">
                <a16:creationId xmlns:a16="http://schemas.microsoft.com/office/drawing/2014/main" id="{9EF7DC0E-2E9A-3B42-6696-25DD878C1F04}"/>
              </a:ext>
            </a:extLst>
          </p:cNvPr>
          <p:cNvSpPr/>
          <p:nvPr/>
        </p:nvSpPr>
        <p:spPr>
          <a:xfrm>
            <a:off x="464453" y="3578275"/>
            <a:ext cx="579343" cy="3271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A6DFF77A-6FC5-77AE-34ED-D95E1665D2F7}"/>
              </a:ext>
            </a:extLst>
          </p:cNvPr>
          <p:cNvSpPr/>
          <p:nvPr/>
        </p:nvSpPr>
        <p:spPr>
          <a:xfrm>
            <a:off x="3278743" y="1999591"/>
            <a:ext cx="579343" cy="3271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Connector 23">
            <a:extLst>
              <a:ext uri="{FF2B5EF4-FFF2-40B4-BE49-F238E27FC236}">
                <a16:creationId xmlns:a16="http://schemas.microsoft.com/office/drawing/2014/main" id="{0F91FFC8-969E-0432-DF7B-2C75CA050C96}"/>
              </a:ext>
            </a:extLst>
          </p:cNvPr>
          <p:cNvCxnSpPr/>
          <p:nvPr/>
        </p:nvCxnSpPr>
        <p:spPr>
          <a:xfrm>
            <a:off x="897594" y="4217134"/>
            <a:ext cx="252461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079350F-B7F2-C8B0-32BB-D52F46D15D9D}"/>
              </a:ext>
            </a:extLst>
          </p:cNvPr>
          <p:cNvCxnSpPr>
            <a:cxnSpLocks/>
          </p:cNvCxnSpPr>
          <p:nvPr/>
        </p:nvCxnSpPr>
        <p:spPr>
          <a:xfrm>
            <a:off x="3639094" y="2228767"/>
            <a:ext cx="0" cy="165653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7" name="Oval 26">
            <a:extLst>
              <a:ext uri="{FF2B5EF4-FFF2-40B4-BE49-F238E27FC236}">
                <a16:creationId xmlns:a16="http://schemas.microsoft.com/office/drawing/2014/main" id="{0B55B3CE-AEA6-0313-653A-5CE6275A6528}"/>
              </a:ext>
            </a:extLst>
          </p:cNvPr>
          <p:cNvSpPr/>
          <p:nvPr/>
        </p:nvSpPr>
        <p:spPr>
          <a:xfrm>
            <a:off x="3238945" y="3890002"/>
            <a:ext cx="579343" cy="3271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42C5515C-355F-A190-8054-77D331207175}"/>
              </a:ext>
            </a:extLst>
          </p:cNvPr>
          <p:cNvSpPr/>
          <p:nvPr/>
        </p:nvSpPr>
        <p:spPr>
          <a:xfrm>
            <a:off x="2115264" y="3635802"/>
            <a:ext cx="579343" cy="3271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62AA9E80-BD4E-3572-108C-2F2DE9A4CF3E}"/>
              </a:ext>
            </a:extLst>
          </p:cNvPr>
          <p:cNvPicPr>
            <a:picLocks noChangeAspect="1"/>
          </p:cNvPicPr>
          <p:nvPr/>
        </p:nvPicPr>
        <p:blipFill>
          <a:blip r:embed="rId4"/>
          <a:stretch>
            <a:fillRect/>
          </a:stretch>
        </p:blipFill>
        <p:spPr>
          <a:xfrm>
            <a:off x="200525" y="4279590"/>
            <a:ext cx="4374259" cy="2522439"/>
          </a:xfrm>
          <a:prstGeom prst="rect">
            <a:avLst/>
          </a:prstGeom>
        </p:spPr>
      </p:pic>
      <p:pic>
        <p:nvPicPr>
          <p:cNvPr id="5" name="Picture 8">
            <a:extLst>
              <a:ext uri="{FF2B5EF4-FFF2-40B4-BE49-F238E27FC236}">
                <a16:creationId xmlns:a16="http://schemas.microsoft.com/office/drawing/2014/main" id="{9385E362-E98D-52B3-4CC7-4530AD222128}"/>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0" y="0"/>
            <a:ext cx="2588080" cy="112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805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7F56-404D-659D-14BF-50AF263AD10A}"/>
              </a:ext>
            </a:extLst>
          </p:cNvPr>
          <p:cNvSpPr>
            <a:spLocks noGrp="1"/>
          </p:cNvSpPr>
          <p:nvPr>
            <p:ph type="title"/>
          </p:nvPr>
        </p:nvSpPr>
        <p:spPr>
          <a:xfrm>
            <a:off x="4111826" y="555632"/>
            <a:ext cx="4444346" cy="480039"/>
          </a:xfrm>
        </p:spPr>
        <p:txBody>
          <a:bodyPr/>
          <a:lstStyle/>
          <a:p>
            <a:r>
              <a:rPr lang="en-IN" dirty="0"/>
              <a:t>Extreme Value Analysis</a:t>
            </a:r>
          </a:p>
        </p:txBody>
      </p:sp>
      <p:sp>
        <p:nvSpPr>
          <p:cNvPr id="3" name="Text Placeholder 2">
            <a:extLst>
              <a:ext uri="{FF2B5EF4-FFF2-40B4-BE49-F238E27FC236}">
                <a16:creationId xmlns:a16="http://schemas.microsoft.com/office/drawing/2014/main" id="{1E246AC0-F263-D4E8-1A29-E8AF61D6EBA8}"/>
              </a:ext>
            </a:extLst>
          </p:cNvPr>
          <p:cNvSpPr>
            <a:spLocks noGrp="1"/>
          </p:cNvSpPr>
          <p:nvPr>
            <p:ph type="body" idx="1"/>
          </p:nvPr>
        </p:nvSpPr>
        <p:spPr>
          <a:xfrm>
            <a:off x="269631" y="2690336"/>
            <a:ext cx="10770994" cy="738664"/>
          </a:xfrm>
        </p:spPr>
        <p:txBody>
          <a:bodyPr/>
          <a:lstStyle/>
          <a:p>
            <a:pPr algn="ctr"/>
            <a:r>
              <a:rPr lang="en-IN" sz="4800" b="1" dirty="0"/>
              <a:t>Outliers</a:t>
            </a:r>
          </a:p>
        </p:txBody>
      </p:sp>
      <p:pic>
        <p:nvPicPr>
          <p:cNvPr id="5" name="Picture 4">
            <a:extLst>
              <a:ext uri="{FF2B5EF4-FFF2-40B4-BE49-F238E27FC236}">
                <a16:creationId xmlns:a16="http://schemas.microsoft.com/office/drawing/2014/main" id="{A7B3DEC7-FC3C-5A14-8DE7-1D09059BD118}"/>
              </a:ext>
            </a:extLst>
          </p:cNvPr>
          <p:cNvPicPr>
            <a:picLocks noChangeAspect="1"/>
          </p:cNvPicPr>
          <p:nvPr/>
        </p:nvPicPr>
        <p:blipFill>
          <a:blip r:embed="rId2"/>
          <a:stretch>
            <a:fillRect/>
          </a:stretch>
        </p:blipFill>
        <p:spPr>
          <a:xfrm>
            <a:off x="1156598" y="1642813"/>
            <a:ext cx="9878804" cy="3572374"/>
          </a:xfrm>
          <a:prstGeom prst="rect">
            <a:avLst/>
          </a:prstGeom>
        </p:spPr>
      </p:pic>
      <p:pic>
        <p:nvPicPr>
          <p:cNvPr id="6" name="Picture 5">
            <a:extLst>
              <a:ext uri="{FF2B5EF4-FFF2-40B4-BE49-F238E27FC236}">
                <a16:creationId xmlns:a16="http://schemas.microsoft.com/office/drawing/2014/main" id="{4397BD84-8DC4-A9F8-C3E7-EF6C29F3807F}"/>
              </a:ext>
            </a:extLst>
          </p:cNvPr>
          <p:cNvPicPr>
            <a:picLocks noChangeAspect="1"/>
          </p:cNvPicPr>
          <p:nvPr/>
        </p:nvPicPr>
        <p:blipFill>
          <a:blip r:embed="rId3"/>
          <a:stretch>
            <a:fillRect/>
          </a:stretch>
        </p:blipFill>
        <p:spPr>
          <a:xfrm>
            <a:off x="6769562" y="3184072"/>
            <a:ext cx="4488987" cy="2379632"/>
          </a:xfrm>
          <a:prstGeom prst="rect">
            <a:avLst/>
          </a:prstGeom>
        </p:spPr>
      </p:pic>
      <p:pic>
        <p:nvPicPr>
          <p:cNvPr id="4" name="Picture 8">
            <a:extLst>
              <a:ext uri="{FF2B5EF4-FFF2-40B4-BE49-F238E27FC236}">
                <a16:creationId xmlns:a16="http://schemas.microsoft.com/office/drawing/2014/main" id="{F169105B-33D8-8D3B-6CEB-79D933D86F23}"/>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 y="0"/>
            <a:ext cx="2637065" cy="1149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372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29EC57-0461-B706-00B5-BDB2B1B5CF8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E7A1D2A-C305-B894-86D5-3F20A75CE501}"/>
              </a:ext>
            </a:extLst>
          </p:cNvPr>
          <p:cNvPicPr>
            <a:picLocks noChangeAspect="1"/>
          </p:cNvPicPr>
          <p:nvPr/>
        </p:nvPicPr>
        <p:blipFill>
          <a:blip r:embed="rId2"/>
          <a:stretch>
            <a:fillRect/>
          </a:stretch>
        </p:blipFill>
        <p:spPr>
          <a:xfrm>
            <a:off x="1384778" y="1181858"/>
            <a:ext cx="9996237" cy="5187237"/>
          </a:xfrm>
          <a:prstGeom prst="rect">
            <a:avLst/>
          </a:prstGeom>
        </p:spPr>
      </p:pic>
      <p:pic>
        <p:nvPicPr>
          <p:cNvPr id="4" name="Picture 8">
            <a:extLst>
              <a:ext uri="{FF2B5EF4-FFF2-40B4-BE49-F238E27FC236}">
                <a16:creationId xmlns:a16="http://schemas.microsoft.com/office/drawing/2014/main" id="{348CACC7-8088-BC47-127E-7779F24645C8}"/>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530930" cy="1103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5522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00993A-DEF5-A523-E47F-DDBA414E952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C02C1E87-FC49-9965-4A87-8197AC90F823}"/>
              </a:ext>
            </a:extLst>
          </p:cNvPr>
          <p:cNvPicPr>
            <a:picLocks noChangeAspect="1"/>
          </p:cNvPicPr>
          <p:nvPr/>
        </p:nvPicPr>
        <p:blipFill>
          <a:blip r:embed="rId2"/>
          <a:stretch>
            <a:fillRect/>
          </a:stretch>
        </p:blipFill>
        <p:spPr>
          <a:xfrm>
            <a:off x="1302204" y="835880"/>
            <a:ext cx="10355036" cy="5895371"/>
          </a:xfrm>
          <a:prstGeom prst="rect">
            <a:avLst/>
          </a:prstGeom>
        </p:spPr>
      </p:pic>
      <p:pic>
        <p:nvPicPr>
          <p:cNvPr id="4" name="Picture 8">
            <a:extLst>
              <a:ext uri="{FF2B5EF4-FFF2-40B4-BE49-F238E27FC236}">
                <a16:creationId xmlns:a16="http://schemas.microsoft.com/office/drawing/2014/main" id="{8FB1F558-B952-0386-9D7D-82E7A3F0E62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604408" cy="1135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190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35658-343E-8005-A29E-88278A068E3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30C0A351-837B-4255-44FF-43B60D62DD56}"/>
              </a:ext>
            </a:extLst>
          </p:cNvPr>
          <p:cNvPicPr>
            <a:picLocks noChangeAspect="1"/>
          </p:cNvPicPr>
          <p:nvPr/>
        </p:nvPicPr>
        <p:blipFill>
          <a:blip r:embed="rId2"/>
          <a:stretch>
            <a:fillRect/>
          </a:stretch>
        </p:blipFill>
        <p:spPr>
          <a:xfrm>
            <a:off x="2199420" y="680484"/>
            <a:ext cx="9885808" cy="6159688"/>
          </a:xfrm>
          <a:prstGeom prst="rect">
            <a:avLst/>
          </a:prstGeom>
        </p:spPr>
      </p:pic>
      <p:pic>
        <p:nvPicPr>
          <p:cNvPr id="4" name="Picture 8">
            <a:extLst>
              <a:ext uri="{FF2B5EF4-FFF2-40B4-BE49-F238E27FC236}">
                <a16:creationId xmlns:a16="http://schemas.microsoft.com/office/drawing/2014/main" id="{CA6EBE11-704B-2A58-8849-A3919FFB5507}"/>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 y="0"/>
            <a:ext cx="2465615" cy="107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6963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8FC4A-F30E-0B3C-407B-B13EDA9C6D7C}"/>
              </a:ext>
            </a:extLst>
          </p:cNvPr>
          <p:cNvSpPr>
            <a:spLocks noGrp="1"/>
          </p:cNvSpPr>
          <p:nvPr>
            <p:ph type="title"/>
          </p:nvPr>
        </p:nvSpPr>
        <p:spPr>
          <a:xfrm>
            <a:off x="4012618" y="258110"/>
            <a:ext cx="4910945" cy="749460"/>
          </a:xfrm>
        </p:spPr>
        <p:txBody>
          <a:bodyPr/>
          <a:lstStyle/>
          <a:p>
            <a:r>
              <a:rPr lang="en-IN" dirty="0"/>
              <a:t>Distance Based outlier detection</a:t>
            </a:r>
          </a:p>
        </p:txBody>
      </p:sp>
      <p:sp>
        <p:nvSpPr>
          <p:cNvPr id="3" name="Text Placeholder 2">
            <a:extLst>
              <a:ext uri="{FF2B5EF4-FFF2-40B4-BE49-F238E27FC236}">
                <a16:creationId xmlns:a16="http://schemas.microsoft.com/office/drawing/2014/main" id="{307BECC3-55D8-F49F-1BED-0518462712A1}"/>
              </a:ext>
            </a:extLst>
          </p:cNvPr>
          <p:cNvSpPr>
            <a:spLocks noGrp="1"/>
          </p:cNvSpPr>
          <p:nvPr>
            <p:ph type="body" idx="1"/>
          </p:nvPr>
        </p:nvSpPr>
        <p:spPr>
          <a:xfrm>
            <a:off x="710503" y="1489263"/>
            <a:ext cx="10770994" cy="5170646"/>
          </a:xfrm>
        </p:spPr>
        <p:txBody>
          <a:bodyPr/>
          <a:lstStyle/>
          <a:p>
            <a:pPr marL="700339" lvl="1" indent="-285750" algn="just">
              <a:buFont typeface="Arial" panose="020B0604020202020204" pitchFamily="34" charset="0"/>
              <a:buChar char="•"/>
            </a:pPr>
            <a:r>
              <a:rPr lang="en-IN" sz="2400" dirty="0"/>
              <a:t>A distance-based outlier detection method consults the </a:t>
            </a:r>
            <a:r>
              <a:rPr lang="en-IN" sz="2400" dirty="0" err="1"/>
              <a:t>neighborhood</a:t>
            </a:r>
            <a:r>
              <a:rPr lang="en-IN" sz="2400" dirty="0"/>
              <a:t> of an object, which is defined by a given radius. An object is then considered an outlier if its </a:t>
            </a:r>
            <a:r>
              <a:rPr lang="en-IN" sz="2400" dirty="0" err="1"/>
              <a:t>neighborhood</a:t>
            </a:r>
            <a:r>
              <a:rPr lang="en-IN" sz="2400" dirty="0"/>
              <a:t> does not have enough other points. This is termed as Distance-Based</a:t>
            </a:r>
            <a:r>
              <a:rPr lang="en-IN" sz="2400" b="1" dirty="0"/>
              <a:t> </a:t>
            </a:r>
            <a:r>
              <a:rPr lang="en-IN" sz="2400" dirty="0"/>
              <a:t>Outlier Detection Methods.</a:t>
            </a:r>
          </a:p>
          <a:p>
            <a:pPr marL="700339" lvl="1" indent="-285750" algn="just">
              <a:buFont typeface="Arial" panose="020B0604020202020204" pitchFamily="34" charset="0"/>
              <a:buChar char="•"/>
            </a:pPr>
            <a:r>
              <a:rPr lang="en-IN" sz="2400" dirty="0"/>
              <a:t>Distance-Based Methods usually depend on a Multi-dimensional Index, Which is used to retrieve the </a:t>
            </a:r>
            <a:r>
              <a:rPr lang="en-IN" sz="2400" dirty="0" err="1"/>
              <a:t>neighborhood</a:t>
            </a:r>
            <a:r>
              <a:rPr lang="en-IN" sz="2400" dirty="0"/>
              <a:t> of each object to see if it contains sufficient points. If there are insufficient points, then the object is termed an outlier.</a:t>
            </a:r>
          </a:p>
          <a:p>
            <a:pPr marL="700339" lvl="1" indent="-285750" algn="just">
              <a:buFont typeface="Arial" panose="020B0604020202020204" pitchFamily="34" charset="0"/>
              <a:buChar char="•"/>
            </a:pPr>
            <a:r>
              <a:rPr lang="en-IN" sz="2400" dirty="0"/>
              <a:t>Distance-Based methods scale better to multi-dimensional space and can be computed more efficiently than the statistical-based method. Identifying Distance-based outliers is an important and useful data mining activity. The main disadvantage of distance-based methods is that distance-based outlier detection is based on a single value of a custom parameter. This can cause significant problems if the dataset contains both dense and sparse regions.</a:t>
            </a:r>
          </a:p>
          <a:p>
            <a:pPr algn="just"/>
            <a:endParaRPr lang="en-IN" sz="2400" dirty="0"/>
          </a:p>
        </p:txBody>
      </p:sp>
      <p:pic>
        <p:nvPicPr>
          <p:cNvPr id="4" name="Picture 8">
            <a:extLst>
              <a:ext uri="{FF2B5EF4-FFF2-40B4-BE49-F238E27FC236}">
                <a16:creationId xmlns:a16="http://schemas.microsoft.com/office/drawing/2014/main" id="{6C32CC96-1FA7-074C-EEE7-A34ADD75A041}"/>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547258" cy="111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140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581817-3698-A12E-81D3-735FF74104AA}"/>
              </a:ext>
            </a:extLst>
          </p:cNvPr>
          <p:cNvSpPr>
            <a:spLocks noGrp="1"/>
          </p:cNvSpPr>
          <p:nvPr>
            <p:ph type="body" idx="1"/>
          </p:nvPr>
        </p:nvSpPr>
        <p:spPr>
          <a:xfrm>
            <a:off x="401326" y="1082947"/>
            <a:ext cx="11389348" cy="6126934"/>
          </a:xfrm>
        </p:spPr>
        <p:txBody>
          <a:bodyPr/>
          <a:lstStyle/>
          <a:p>
            <a:pPr marL="342900" indent="-342900" algn="just">
              <a:buFont typeface="Arial" panose="020B0604020202020204" pitchFamily="34" charset="0"/>
              <a:buChar char="•"/>
            </a:pPr>
            <a:r>
              <a:rPr lang="en-IN" sz="2000" dirty="0">
                <a:highlight>
                  <a:srgbClr val="FFFF00"/>
                </a:highlight>
              </a:rPr>
              <a:t>Outlier detection methods can be categorized according to whether the sample of data for analysis is given with expert-provided labels that can be used to build an outlier detection model</a:t>
            </a:r>
            <a:r>
              <a:rPr lang="en-IN" sz="2000" dirty="0"/>
              <a:t>. In this case, the detection methods are supervised, semi-supervised, or unsupervised. Alternatively, outlier detection methods may be organized according to their assumptions regarding normal objects versus outliers. This categorization includes statistical methods, proximity-based methods, and clustering-based methods.</a:t>
            </a:r>
          </a:p>
          <a:p>
            <a:pPr algn="just"/>
            <a:r>
              <a:rPr lang="en-IN" sz="2000" b="1" dirty="0"/>
              <a:t>Algorithms For Mining Distance-Based Outliers:</a:t>
            </a:r>
            <a:endParaRPr lang="en-IN" sz="2000" dirty="0"/>
          </a:p>
          <a:p>
            <a:pPr algn="just"/>
            <a:r>
              <a:rPr lang="en-IN" sz="2000" dirty="0"/>
              <a:t>        Below are some algorithms which are used for Mining Distance-Based Outlier more efficiently.</a:t>
            </a:r>
          </a:p>
          <a:p>
            <a:pPr marL="757489" lvl="1" indent="-342900" algn="just">
              <a:buFont typeface="Arial" panose="020B0604020202020204" pitchFamily="34" charset="0"/>
              <a:buChar char="•"/>
            </a:pPr>
            <a:r>
              <a:rPr lang="en-IN" sz="2000" b="1" dirty="0">
                <a:solidFill>
                  <a:srgbClr val="FF0000"/>
                </a:solidFill>
              </a:rPr>
              <a:t>Index-based algorithm: </a:t>
            </a:r>
            <a:r>
              <a:rPr lang="en-IN" sz="2000" dirty="0"/>
              <a:t>The index-based algorithm facilitates multidimensional indexing structures, including R-trees or k-d trees, to search for </a:t>
            </a:r>
            <a:r>
              <a:rPr lang="en-IN" sz="2000" dirty="0" err="1"/>
              <a:t>neighbors</a:t>
            </a:r>
            <a:r>
              <a:rPr lang="en-IN" sz="2000" dirty="0"/>
              <a:t> of each object o inside radius d around that object.    Once  K  (K  =  N(1-p)) </a:t>
            </a:r>
            <a:r>
              <a:rPr lang="en-IN" sz="2000" dirty="0" err="1"/>
              <a:t>neighbors</a:t>
            </a:r>
            <a:r>
              <a:rPr lang="en-IN" sz="2000" dirty="0"/>
              <a:t> of object o are discovered, it is accessible that o is not an outlier. This algorithm has the lowest case complexity of O (k * n</a:t>
            </a:r>
            <a:r>
              <a:rPr lang="en-IN" sz="2000" baseline="30000" dirty="0"/>
              <a:t>2</a:t>
            </a:r>
            <a:r>
              <a:rPr lang="en-IN" sz="2000" dirty="0"/>
              <a:t>), where k is the dimensionality, and n is the number of objects in the data set.</a:t>
            </a:r>
          </a:p>
          <a:p>
            <a:pPr marL="757489" lvl="1" indent="-342900" algn="just">
              <a:buFont typeface="Arial" panose="020B0604020202020204" pitchFamily="34" charset="0"/>
              <a:buChar char="•"/>
            </a:pPr>
            <a:r>
              <a:rPr lang="en-IN" sz="2000" b="1" dirty="0">
                <a:solidFill>
                  <a:srgbClr val="FF0000"/>
                </a:solidFill>
              </a:rPr>
              <a:t>Nested-loop algorithm</a:t>
            </a:r>
            <a:r>
              <a:rPr lang="en-IN" sz="2000" b="1" dirty="0"/>
              <a:t>: </a:t>
            </a:r>
            <a:r>
              <a:rPr lang="en-IN" sz="2000" dirty="0"/>
              <a:t>The nested loop algorithm has the same evaluation complexity as the index-based algorithm but avoids building index structures and minimizes the amount of I/O. It splits the memory buffer in half and puts the data into several logical blocks.</a:t>
            </a:r>
          </a:p>
          <a:p>
            <a:pPr marL="757489" lvl="1" indent="-342900" algn="just">
              <a:buFont typeface="Arial" panose="020B0604020202020204" pitchFamily="34" charset="0"/>
              <a:buChar char="•"/>
            </a:pPr>
            <a:r>
              <a:rPr lang="en-IN" sz="2000" b="1" dirty="0">
                <a:solidFill>
                  <a:srgbClr val="FF0000"/>
                </a:solidFill>
              </a:rPr>
              <a:t>Cell-based algorithm: </a:t>
            </a:r>
            <a:r>
              <a:rPr lang="en-IN" sz="2000" dirty="0"/>
              <a:t>It avoids the O(n</a:t>
            </a:r>
            <a:r>
              <a:rPr lang="en-IN" sz="2000" baseline="30000" dirty="0"/>
              <a:t>2</a:t>
            </a:r>
            <a:r>
              <a:rPr lang="en-IN" sz="2000" dirty="0"/>
              <a:t>) computational complexity and develops a cell-based algorithm for memory-resident datasets. Its complexity is O(c*k + n), where c is a constant based on the number of cells and k is the dimension.</a:t>
            </a:r>
          </a:p>
          <a:p>
            <a:pPr algn="just"/>
            <a:endParaRPr lang="en-IN" sz="2000" dirty="0"/>
          </a:p>
        </p:txBody>
      </p:sp>
      <p:pic>
        <p:nvPicPr>
          <p:cNvPr id="5" name="Picture 8">
            <a:extLst>
              <a:ext uri="{FF2B5EF4-FFF2-40B4-BE49-F238E27FC236}">
                <a16:creationId xmlns:a16="http://schemas.microsoft.com/office/drawing/2014/main" id="{5B65EB34-B967-673F-1C5D-FCE386B10B8F}"/>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1"/>
            <a:ext cx="2392326" cy="104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6378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90D4B-8C28-A72F-6884-0AAA36C43886}"/>
              </a:ext>
            </a:extLst>
          </p:cNvPr>
          <p:cNvSpPr>
            <a:spLocks noGrp="1"/>
          </p:cNvSpPr>
          <p:nvPr>
            <p:ph type="title"/>
          </p:nvPr>
        </p:nvSpPr>
        <p:spPr>
          <a:xfrm>
            <a:off x="3605640" y="411530"/>
            <a:ext cx="5644496" cy="390748"/>
          </a:xfrm>
        </p:spPr>
        <p:txBody>
          <a:bodyPr/>
          <a:lstStyle/>
          <a:p>
            <a:r>
              <a:rPr lang="en-IN" dirty="0"/>
              <a:t>Density Based Outlier detection</a:t>
            </a:r>
          </a:p>
        </p:txBody>
      </p:sp>
      <p:sp>
        <p:nvSpPr>
          <p:cNvPr id="6" name="Text Placeholder 5">
            <a:extLst>
              <a:ext uri="{FF2B5EF4-FFF2-40B4-BE49-F238E27FC236}">
                <a16:creationId xmlns:a16="http://schemas.microsoft.com/office/drawing/2014/main" id="{7B3C0E48-E507-7BD2-45DB-B5CAA59D0F66}"/>
              </a:ext>
            </a:extLst>
          </p:cNvPr>
          <p:cNvSpPr>
            <a:spLocks noGrp="1"/>
          </p:cNvSpPr>
          <p:nvPr>
            <p:ph type="body" idx="1"/>
          </p:nvPr>
        </p:nvSpPr>
        <p:spPr>
          <a:xfrm>
            <a:off x="710503" y="1489263"/>
            <a:ext cx="10770994" cy="558358"/>
          </a:xfrm>
        </p:spPr>
        <p:txBody>
          <a:bodyPr/>
          <a:lstStyle/>
          <a:p>
            <a:endParaRPr lang="en-IN" dirty="0"/>
          </a:p>
          <a:p>
            <a:endParaRPr lang="en-IN" dirty="0"/>
          </a:p>
        </p:txBody>
      </p:sp>
      <p:sp>
        <p:nvSpPr>
          <p:cNvPr id="9" name="TextBox 8">
            <a:extLst>
              <a:ext uri="{FF2B5EF4-FFF2-40B4-BE49-F238E27FC236}">
                <a16:creationId xmlns:a16="http://schemas.microsoft.com/office/drawing/2014/main" id="{38E229D9-4A7C-FD8A-F22E-92A4029439CA}"/>
              </a:ext>
            </a:extLst>
          </p:cNvPr>
          <p:cNvSpPr txBox="1"/>
          <p:nvPr/>
        </p:nvSpPr>
        <p:spPr>
          <a:xfrm>
            <a:off x="769483" y="1556675"/>
            <a:ext cx="10524445" cy="163121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Aim: Spot “odd one out” points not simply by distance but by </a:t>
            </a:r>
            <a:r>
              <a:rPr kumimoji="0" lang="en-US" altLang="en-US" sz="2000" b="1" i="0" u="none" strike="noStrike" cap="none" normalizeH="0" baseline="0" dirty="0">
                <a:ln>
                  <a:noFill/>
                </a:ln>
                <a:solidFill>
                  <a:schemeClr val="tx1"/>
                </a:solidFill>
                <a:effectLst/>
                <a:latin typeface="Arial" panose="020B0604020202020204" pitchFamily="34" charset="0"/>
              </a:rPr>
              <a:t>relative isolation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Motivation: In datasets with varying densities, pure distance-based methods fail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 point that’s “far” in a dense region might be “normal” in a sparse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LOF</a:t>
            </a:r>
            <a:r>
              <a:rPr lang="en-US" altLang="en-US" sz="2000" b="1" dirty="0">
                <a:latin typeface="Arial" panose="020B0604020202020204" pitchFamily="34" charset="0"/>
              </a:rPr>
              <a:t>-Local Outlier Factor</a:t>
            </a:r>
            <a:r>
              <a:rPr kumimoji="0" lang="en-US" altLang="en-US" sz="2000" b="0" i="0" u="none" strike="noStrike" cap="none" normalizeH="0" baseline="0" dirty="0">
                <a:ln>
                  <a:noFill/>
                </a:ln>
                <a:solidFill>
                  <a:schemeClr val="tx1"/>
                </a:solidFill>
                <a:effectLst/>
                <a:latin typeface="Arial" panose="020B0604020202020204" pitchFamily="34" charset="0"/>
              </a:rPr>
              <a:t> compares </a:t>
            </a:r>
            <a:r>
              <a:rPr kumimoji="0" lang="en-US" altLang="en-US" sz="2000" b="1" i="0" u="none" strike="noStrike" cap="none" normalizeH="0" baseline="0" dirty="0">
                <a:ln>
                  <a:noFill/>
                </a:ln>
                <a:solidFill>
                  <a:schemeClr val="tx1"/>
                </a:solidFill>
                <a:effectLst/>
                <a:latin typeface="Arial" panose="020B0604020202020204" pitchFamily="34" charset="0"/>
              </a:rPr>
              <a:t>local densities</a:t>
            </a:r>
            <a:r>
              <a:rPr kumimoji="0" lang="en-US" altLang="en-US" sz="2000" b="0" i="0" u="none" strike="noStrike" cap="none" normalizeH="0" baseline="0" dirty="0">
                <a:ln>
                  <a:noFill/>
                </a:ln>
                <a:solidFill>
                  <a:schemeClr val="tx1"/>
                </a:solidFill>
                <a:effectLst/>
                <a:latin typeface="Arial" panose="020B0604020202020204" pitchFamily="34" charset="0"/>
              </a:rPr>
              <a:t> rather than absolute distance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AB5BEB02-BB62-3524-7061-D9FE6D9CA687}"/>
              </a:ext>
            </a:extLst>
          </p:cNvPr>
          <p:cNvSpPr txBox="1"/>
          <p:nvPr/>
        </p:nvSpPr>
        <p:spPr>
          <a:xfrm>
            <a:off x="898071" y="3244334"/>
            <a:ext cx="6768193" cy="4524315"/>
          </a:xfrm>
          <a:prstGeom prst="rect">
            <a:avLst/>
          </a:prstGeom>
          <a:noFill/>
        </p:spPr>
        <p:txBody>
          <a:bodyPr wrap="square">
            <a:spAutoFit/>
          </a:bodyPr>
          <a:lstStyle/>
          <a:p>
            <a:r>
              <a:rPr lang="en-IN" sz="2400" dirty="0">
                <a:highlight>
                  <a:srgbClr val="FFFF00"/>
                </a:highlight>
              </a:rPr>
              <a:t>Why Not Just Distance?</a:t>
            </a:r>
          </a:p>
          <a:p>
            <a:endParaRPr lang="en-US" sz="2400" dirty="0"/>
          </a:p>
          <a:p>
            <a:r>
              <a:rPr lang="en-US" sz="2400" dirty="0"/>
              <a:t>Distance-based methods (e.g. KNN outlier) classify points far from neighbors as outliers</a:t>
            </a:r>
          </a:p>
          <a:p>
            <a:r>
              <a:rPr lang="en-US" sz="2400" dirty="0"/>
              <a:t>The flaw: data may have clusters with different densities</a:t>
            </a:r>
          </a:p>
          <a:p>
            <a:r>
              <a:rPr lang="en-US" sz="2400" dirty="0"/>
              <a:t>LOF: shifts perspective — is a point “isolated relative to its neighbors”?</a:t>
            </a:r>
          </a:p>
          <a:p>
            <a:endParaRPr lang="en-IN" sz="2400" dirty="0"/>
          </a:p>
          <a:p>
            <a:endParaRPr lang="en-IN" sz="2400" dirty="0">
              <a:highlight>
                <a:srgbClr val="FFFF00"/>
              </a:highlight>
            </a:endParaRPr>
          </a:p>
          <a:p>
            <a:endParaRPr lang="en-IN" sz="2400" dirty="0">
              <a:highlight>
                <a:srgbClr val="FFFF00"/>
              </a:highlight>
            </a:endParaRPr>
          </a:p>
          <a:p>
            <a:endParaRPr lang="en-IN" sz="2400" dirty="0">
              <a:highlight>
                <a:srgbClr val="FFFF00"/>
              </a:highlight>
            </a:endParaRPr>
          </a:p>
        </p:txBody>
      </p:sp>
      <p:pic>
        <p:nvPicPr>
          <p:cNvPr id="1032" name="Picture 8">
            <a:extLst>
              <a:ext uri="{FF2B5EF4-FFF2-40B4-BE49-F238E27FC236}">
                <a16:creationId xmlns:a16="http://schemas.microsoft.com/office/drawing/2014/main" id="{6755F717-3F17-2EE3-8D1F-A03980B3D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264" y="3255303"/>
            <a:ext cx="3750285" cy="27970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96B64CA7-99CB-C5F3-607B-078989E0EE5D}"/>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498272" cy="108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4355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41FC2-C816-D506-E514-2DB97D567FCE}"/>
              </a:ext>
            </a:extLst>
          </p:cNvPr>
          <p:cNvSpPr>
            <a:spLocks noGrp="1"/>
          </p:cNvSpPr>
          <p:nvPr>
            <p:ph type="title"/>
          </p:nvPr>
        </p:nvSpPr>
        <p:spPr>
          <a:xfrm>
            <a:off x="4234291" y="426197"/>
            <a:ext cx="3872846" cy="480039"/>
          </a:xfrm>
        </p:spPr>
        <p:txBody>
          <a:bodyPr/>
          <a:lstStyle/>
          <a:p>
            <a:r>
              <a:rPr lang="en-IN" dirty="0"/>
              <a:t>LOF Workflow</a:t>
            </a:r>
          </a:p>
        </p:txBody>
      </p:sp>
      <p:sp>
        <p:nvSpPr>
          <p:cNvPr id="3" name="Text Placeholder 2">
            <a:extLst>
              <a:ext uri="{FF2B5EF4-FFF2-40B4-BE49-F238E27FC236}">
                <a16:creationId xmlns:a16="http://schemas.microsoft.com/office/drawing/2014/main" id="{5B225760-44D4-C64C-CB40-CE955C8B7D78}"/>
              </a:ext>
            </a:extLst>
          </p:cNvPr>
          <p:cNvSpPr>
            <a:spLocks noGrp="1"/>
          </p:cNvSpPr>
          <p:nvPr>
            <p:ph type="body" idx="1"/>
          </p:nvPr>
        </p:nvSpPr>
        <p:spPr>
          <a:xfrm>
            <a:off x="710503" y="1489263"/>
            <a:ext cx="10770994" cy="1395895"/>
          </a:xfrm>
        </p:spPr>
        <p:txBody>
          <a:bodyPr/>
          <a:lstStyle/>
          <a:p>
            <a:pPr marL="342900" indent="-342900">
              <a:buFont typeface="Arial" panose="020B0604020202020204" pitchFamily="34" charset="0"/>
              <a:buChar char="•"/>
            </a:pPr>
            <a:r>
              <a:rPr lang="en-US" dirty="0"/>
              <a:t>Standardize data — ensure features are comparable</a:t>
            </a:r>
          </a:p>
          <a:p>
            <a:pPr marL="342900" indent="-342900">
              <a:buFont typeface="Arial" panose="020B0604020202020204" pitchFamily="34" charset="0"/>
              <a:buChar char="•"/>
            </a:pPr>
            <a:r>
              <a:rPr lang="en-US" dirty="0"/>
              <a:t>Choose k, the number of neighbors</a:t>
            </a:r>
          </a:p>
          <a:p>
            <a:pPr marL="342900" indent="-342900">
              <a:buFont typeface="Arial" panose="020B0604020202020204" pitchFamily="34" charset="0"/>
              <a:buChar char="•"/>
            </a:pPr>
            <a:r>
              <a:rPr lang="en-US" dirty="0"/>
              <a:t>Compute distances to find each point’s k-nearest neighbors</a:t>
            </a:r>
          </a:p>
          <a:p>
            <a:pPr marL="342900" indent="-342900">
              <a:buFont typeface="Arial" panose="020B0604020202020204" pitchFamily="34" charset="0"/>
              <a:buChar char="•"/>
            </a:pPr>
            <a:r>
              <a:rPr lang="en-US" dirty="0"/>
              <a:t>Compute reachability distance</a:t>
            </a:r>
          </a:p>
          <a:p>
            <a:pPr marL="342900" indent="-342900">
              <a:buFont typeface="Arial" panose="020B0604020202020204" pitchFamily="34" charset="0"/>
              <a:buChar char="•"/>
            </a:pPr>
            <a:r>
              <a:rPr lang="en-US" dirty="0"/>
              <a:t>Compute local reachability density (LRD)Compute LOF score</a:t>
            </a:r>
            <a:endParaRPr lang="en-IN" dirty="0"/>
          </a:p>
        </p:txBody>
      </p:sp>
      <p:sp>
        <p:nvSpPr>
          <p:cNvPr id="6" name="TextBox 5">
            <a:extLst>
              <a:ext uri="{FF2B5EF4-FFF2-40B4-BE49-F238E27FC236}">
                <a16:creationId xmlns:a16="http://schemas.microsoft.com/office/drawing/2014/main" id="{6BD8663F-A79F-E471-2798-B6770B0819A7}"/>
              </a:ext>
            </a:extLst>
          </p:cNvPr>
          <p:cNvSpPr txBox="1"/>
          <p:nvPr/>
        </p:nvSpPr>
        <p:spPr>
          <a:xfrm>
            <a:off x="589870" y="3098853"/>
            <a:ext cx="6094638" cy="369332"/>
          </a:xfrm>
          <a:prstGeom prst="rect">
            <a:avLst/>
          </a:prstGeom>
          <a:noFill/>
        </p:spPr>
        <p:txBody>
          <a:bodyPr wrap="square">
            <a:spAutoFit/>
          </a:bodyPr>
          <a:lstStyle/>
          <a:p>
            <a:r>
              <a:rPr lang="en-IN" dirty="0"/>
              <a:t>Reachability Distance</a:t>
            </a:r>
          </a:p>
        </p:txBody>
      </p:sp>
      <p:pic>
        <p:nvPicPr>
          <p:cNvPr id="8" name="Picture 7">
            <a:extLst>
              <a:ext uri="{FF2B5EF4-FFF2-40B4-BE49-F238E27FC236}">
                <a16:creationId xmlns:a16="http://schemas.microsoft.com/office/drawing/2014/main" id="{670167DD-FEDF-6B81-7EE6-C3C40D33B932}"/>
              </a:ext>
            </a:extLst>
          </p:cNvPr>
          <p:cNvPicPr>
            <a:picLocks noChangeAspect="1"/>
          </p:cNvPicPr>
          <p:nvPr/>
        </p:nvPicPr>
        <p:blipFill>
          <a:blip r:embed="rId2"/>
          <a:stretch>
            <a:fillRect/>
          </a:stretch>
        </p:blipFill>
        <p:spPr>
          <a:xfrm>
            <a:off x="777000" y="3800665"/>
            <a:ext cx="10334552" cy="2387483"/>
          </a:xfrm>
          <a:prstGeom prst="rect">
            <a:avLst/>
          </a:prstGeom>
        </p:spPr>
      </p:pic>
      <p:pic>
        <p:nvPicPr>
          <p:cNvPr id="9" name="Picture 8">
            <a:extLst>
              <a:ext uri="{FF2B5EF4-FFF2-40B4-BE49-F238E27FC236}">
                <a16:creationId xmlns:a16="http://schemas.microsoft.com/office/drawing/2014/main" id="{D414A0E6-3FE1-48F3-DD2B-D92B2D94E0BB}"/>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 y="0"/>
            <a:ext cx="2604407" cy="113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3797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58BA-4753-CD13-E4DD-7DA3C4ABBB19}"/>
              </a:ext>
            </a:extLst>
          </p:cNvPr>
          <p:cNvSpPr>
            <a:spLocks noGrp="1"/>
          </p:cNvSpPr>
          <p:nvPr>
            <p:ph type="title"/>
          </p:nvPr>
        </p:nvSpPr>
        <p:spPr>
          <a:xfrm>
            <a:off x="3845588" y="415621"/>
            <a:ext cx="5056667" cy="143710"/>
          </a:xfrm>
        </p:spPr>
        <p:txBody>
          <a:bodyPr/>
          <a:lstStyle/>
          <a:p>
            <a:r>
              <a:rPr lang="en-IN" dirty="0"/>
              <a:t>Local Reachability Density (LRD)</a:t>
            </a:r>
          </a:p>
        </p:txBody>
      </p:sp>
      <p:pic>
        <p:nvPicPr>
          <p:cNvPr id="5" name="Picture 4">
            <a:extLst>
              <a:ext uri="{FF2B5EF4-FFF2-40B4-BE49-F238E27FC236}">
                <a16:creationId xmlns:a16="http://schemas.microsoft.com/office/drawing/2014/main" id="{BD19512E-17F0-E5FC-8CC9-E85D10E3860B}"/>
              </a:ext>
            </a:extLst>
          </p:cNvPr>
          <p:cNvPicPr>
            <a:picLocks noChangeAspect="1"/>
          </p:cNvPicPr>
          <p:nvPr/>
        </p:nvPicPr>
        <p:blipFill>
          <a:blip r:embed="rId2"/>
          <a:stretch>
            <a:fillRect/>
          </a:stretch>
        </p:blipFill>
        <p:spPr>
          <a:xfrm>
            <a:off x="138223" y="1646519"/>
            <a:ext cx="12057392" cy="3414579"/>
          </a:xfrm>
          <a:prstGeom prst="rect">
            <a:avLst/>
          </a:prstGeom>
        </p:spPr>
      </p:pic>
      <p:pic>
        <p:nvPicPr>
          <p:cNvPr id="10" name="Picture 8">
            <a:extLst>
              <a:ext uri="{FF2B5EF4-FFF2-40B4-BE49-F238E27FC236}">
                <a16:creationId xmlns:a16="http://schemas.microsoft.com/office/drawing/2014/main" id="{C749F8CD-B00B-1E0D-BFD5-0695B48B94E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481944" cy="108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360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13DA-3EF4-37CA-5078-690CE42C18C0}"/>
              </a:ext>
            </a:extLst>
          </p:cNvPr>
          <p:cNvSpPr>
            <a:spLocks noGrp="1"/>
          </p:cNvSpPr>
          <p:nvPr>
            <p:ph type="title"/>
          </p:nvPr>
        </p:nvSpPr>
        <p:spPr>
          <a:xfrm>
            <a:off x="5491590" y="311897"/>
            <a:ext cx="2778831" cy="635160"/>
          </a:xfrm>
        </p:spPr>
        <p:txBody>
          <a:bodyPr/>
          <a:lstStyle/>
          <a:p>
            <a:r>
              <a:rPr lang="en-IN" dirty="0"/>
              <a:t>LOF Score</a:t>
            </a:r>
            <a:br>
              <a:rPr lang="en-IN" dirty="0"/>
            </a:br>
            <a:endParaRPr lang="en-IN" dirty="0"/>
          </a:p>
        </p:txBody>
      </p:sp>
      <p:sp>
        <p:nvSpPr>
          <p:cNvPr id="3" name="Text Placeholder 2">
            <a:extLst>
              <a:ext uri="{FF2B5EF4-FFF2-40B4-BE49-F238E27FC236}">
                <a16:creationId xmlns:a16="http://schemas.microsoft.com/office/drawing/2014/main" id="{E47356E1-3666-9C32-A340-786AA614DF84}"/>
              </a:ext>
            </a:extLst>
          </p:cNvPr>
          <p:cNvSpPr>
            <a:spLocks noGrp="1"/>
          </p:cNvSpPr>
          <p:nvPr>
            <p:ph type="body" idx="1"/>
          </p:nvPr>
        </p:nvSpPr>
        <p:spPr/>
        <p:txBody>
          <a:bodyPr/>
          <a:lstStyle/>
          <a:p>
            <a:endParaRPr lang="en-IN" dirty="0"/>
          </a:p>
        </p:txBody>
      </p:sp>
      <p:pic>
        <p:nvPicPr>
          <p:cNvPr id="9" name="Picture 8">
            <a:extLst>
              <a:ext uri="{FF2B5EF4-FFF2-40B4-BE49-F238E27FC236}">
                <a16:creationId xmlns:a16="http://schemas.microsoft.com/office/drawing/2014/main" id="{C957A372-46BA-7A48-ED3B-7E1C8F4D260E}"/>
              </a:ext>
            </a:extLst>
          </p:cNvPr>
          <p:cNvPicPr>
            <a:picLocks noChangeAspect="1"/>
          </p:cNvPicPr>
          <p:nvPr/>
        </p:nvPicPr>
        <p:blipFill>
          <a:blip r:embed="rId2"/>
          <a:stretch>
            <a:fillRect/>
          </a:stretch>
        </p:blipFill>
        <p:spPr>
          <a:xfrm>
            <a:off x="752174" y="1341420"/>
            <a:ext cx="10729323" cy="4175159"/>
          </a:xfrm>
          <a:prstGeom prst="rect">
            <a:avLst/>
          </a:prstGeom>
        </p:spPr>
      </p:pic>
      <p:pic>
        <p:nvPicPr>
          <p:cNvPr id="4" name="Picture 8">
            <a:extLst>
              <a:ext uri="{FF2B5EF4-FFF2-40B4-BE49-F238E27FC236}">
                <a16:creationId xmlns:a16="http://schemas.microsoft.com/office/drawing/2014/main" id="{9B5C49A1-7535-B723-E8AB-BE57D2288BD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0"/>
            <a:ext cx="2473780" cy="107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00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EED5-1F18-CC1A-CEB1-BB441045120C}"/>
              </a:ext>
            </a:extLst>
          </p:cNvPr>
          <p:cNvSpPr>
            <a:spLocks noGrp="1"/>
          </p:cNvSpPr>
          <p:nvPr>
            <p:ph type="title"/>
          </p:nvPr>
        </p:nvSpPr>
        <p:spPr>
          <a:xfrm>
            <a:off x="2932689" y="241111"/>
            <a:ext cx="8872867" cy="390748"/>
          </a:xfrm>
        </p:spPr>
        <p:txBody>
          <a:bodyPr/>
          <a:lstStyle/>
          <a:p>
            <a:r>
              <a:rPr lang="en-US" dirty="0"/>
              <a:t>Distance Measures in Algorithmic Methods</a:t>
            </a:r>
            <a:endParaRPr lang="en-IN" dirty="0"/>
          </a:p>
        </p:txBody>
      </p:sp>
      <p:sp>
        <p:nvSpPr>
          <p:cNvPr id="3" name="Text Placeholder 2">
            <a:extLst>
              <a:ext uri="{FF2B5EF4-FFF2-40B4-BE49-F238E27FC236}">
                <a16:creationId xmlns:a16="http://schemas.microsoft.com/office/drawing/2014/main" id="{31F35960-7DF8-4A48-5163-851B93550689}"/>
              </a:ext>
            </a:extLst>
          </p:cNvPr>
          <p:cNvSpPr>
            <a:spLocks noGrp="1"/>
          </p:cNvSpPr>
          <p:nvPr>
            <p:ph type="body" idx="1"/>
          </p:nvPr>
        </p:nvSpPr>
        <p:spPr>
          <a:xfrm>
            <a:off x="710503" y="1489263"/>
            <a:ext cx="10770994" cy="558358"/>
          </a:xfrm>
        </p:spPr>
        <p:txBody>
          <a:bodyPr/>
          <a:lstStyle/>
          <a:p>
            <a:pPr algn="l"/>
            <a:r>
              <a:rPr lang="en-US" b="1" i="0" dirty="0">
                <a:solidFill>
                  <a:srgbClr val="FF0000"/>
                </a:solidFill>
                <a:effectLst/>
                <a:latin typeface="Roboto" panose="02000000000000000000" pitchFamily="2" charset="0"/>
              </a:rPr>
              <a:t>Hierarchical Agglomerative Clustering [HAC - Complete Link]</a:t>
            </a:r>
          </a:p>
          <a:p>
            <a:endParaRPr lang="en-IN" dirty="0"/>
          </a:p>
        </p:txBody>
      </p:sp>
      <p:pic>
        <p:nvPicPr>
          <p:cNvPr id="5" name="Picture 4">
            <a:extLst>
              <a:ext uri="{FF2B5EF4-FFF2-40B4-BE49-F238E27FC236}">
                <a16:creationId xmlns:a16="http://schemas.microsoft.com/office/drawing/2014/main" id="{8CE5973B-CE97-6B9A-7E28-15EFD61814AB}"/>
              </a:ext>
            </a:extLst>
          </p:cNvPr>
          <p:cNvPicPr>
            <a:picLocks noChangeAspect="1"/>
          </p:cNvPicPr>
          <p:nvPr/>
        </p:nvPicPr>
        <p:blipFill>
          <a:blip r:embed="rId2"/>
          <a:stretch>
            <a:fillRect/>
          </a:stretch>
        </p:blipFill>
        <p:spPr>
          <a:xfrm>
            <a:off x="147496" y="1723717"/>
            <a:ext cx="4679085" cy="1501270"/>
          </a:xfrm>
          <a:prstGeom prst="rect">
            <a:avLst/>
          </a:prstGeom>
        </p:spPr>
      </p:pic>
      <p:pic>
        <p:nvPicPr>
          <p:cNvPr id="7" name="Picture 6">
            <a:extLst>
              <a:ext uri="{FF2B5EF4-FFF2-40B4-BE49-F238E27FC236}">
                <a16:creationId xmlns:a16="http://schemas.microsoft.com/office/drawing/2014/main" id="{847C3ADD-9AC0-2A9D-D85A-28C3D5A18FA7}"/>
              </a:ext>
            </a:extLst>
          </p:cNvPr>
          <p:cNvPicPr>
            <a:picLocks noChangeAspect="1"/>
          </p:cNvPicPr>
          <p:nvPr/>
        </p:nvPicPr>
        <p:blipFill>
          <a:blip r:embed="rId3"/>
          <a:stretch>
            <a:fillRect/>
          </a:stretch>
        </p:blipFill>
        <p:spPr>
          <a:xfrm>
            <a:off x="7298608" y="1614721"/>
            <a:ext cx="4618120" cy="1577477"/>
          </a:xfrm>
          <a:prstGeom prst="rect">
            <a:avLst/>
          </a:prstGeom>
        </p:spPr>
      </p:pic>
      <p:pic>
        <p:nvPicPr>
          <p:cNvPr id="9" name="Picture 8">
            <a:extLst>
              <a:ext uri="{FF2B5EF4-FFF2-40B4-BE49-F238E27FC236}">
                <a16:creationId xmlns:a16="http://schemas.microsoft.com/office/drawing/2014/main" id="{78D41E12-70EB-9EEA-5232-4D952FFE7330}"/>
              </a:ext>
            </a:extLst>
          </p:cNvPr>
          <p:cNvPicPr>
            <a:picLocks noChangeAspect="1"/>
          </p:cNvPicPr>
          <p:nvPr/>
        </p:nvPicPr>
        <p:blipFill>
          <a:blip r:embed="rId4"/>
          <a:stretch>
            <a:fillRect/>
          </a:stretch>
        </p:blipFill>
        <p:spPr>
          <a:xfrm>
            <a:off x="299908" y="3429000"/>
            <a:ext cx="4374259" cy="2522439"/>
          </a:xfrm>
          <a:prstGeom prst="rect">
            <a:avLst/>
          </a:prstGeom>
        </p:spPr>
      </p:pic>
      <p:pic>
        <p:nvPicPr>
          <p:cNvPr id="11" name="Picture 10">
            <a:extLst>
              <a:ext uri="{FF2B5EF4-FFF2-40B4-BE49-F238E27FC236}">
                <a16:creationId xmlns:a16="http://schemas.microsoft.com/office/drawing/2014/main" id="{FDF20319-9C43-C477-6042-8A6BFDF1F4AA}"/>
              </a:ext>
            </a:extLst>
          </p:cNvPr>
          <p:cNvPicPr>
            <a:picLocks noChangeAspect="1"/>
          </p:cNvPicPr>
          <p:nvPr/>
        </p:nvPicPr>
        <p:blipFill>
          <a:blip r:embed="rId5"/>
          <a:stretch>
            <a:fillRect/>
          </a:stretch>
        </p:blipFill>
        <p:spPr>
          <a:xfrm>
            <a:off x="5961810" y="3337552"/>
            <a:ext cx="4412362" cy="2613887"/>
          </a:xfrm>
          <a:prstGeom prst="rect">
            <a:avLst/>
          </a:prstGeom>
        </p:spPr>
      </p:pic>
      <p:pic>
        <p:nvPicPr>
          <p:cNvPr id="4" name="Picture 8">
            <a:extLst>
              <a:ext uri="{FF2B5EF4-FFF2-40B4-BE49-F238E27FC236}">
                <a16:creationId xmlns:a16="http://schemas.microsoft.com/office/drawing/2014/main" id="{1712C3BA-75F6-8D09-E3F7-1E8A04BFBE36}"/>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0" y="1"/>
            <a:ext cx="2596244" cy="113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103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55AE6D-15AB-9A86-43A6-990EEE034BB5}"/>
              </a:ext>
            </a:extLst>
          </p:cNvPr>
          <p:cNvSpPr>
            <a:spLocks noGrp="1"/>
          </p:cNvSpPr>
          <p:nvPr>
            <p:ph type="body" idx="1"/>
          </p:nvPr>
        </p:nvSpPr>
        <p:spPr>
          <a:xfrm>
            <a:off x="710503" y="1227784"/>
            <a:ext cx="10770994" cy="5539978"/>
          </a:xfrm>
        </p:spPr>
        <p:txBody>
          <a:bodyPr/>
          <a:lstStyle/>
          <a:p>
            <a:r>
              <a:rPr lang="en-US" sz="2400" b="1" dirty="0"/>
              <a:t>Strength and Use cases:</a:t>
            </a:r>
          </a:p>
          <a:p>
            <a:endParaRPr lang="en-US" sz="2400" b="1" dirty="0"/>
          </a:p>
          <a:p>
            <a:r>
              <a:rPr lang="en-US" sz="2400" b="1" dirty="0"/>
              <a:t>Relative detection: </a:t>
            </a:r>
            <a:r>
              <a:rPr lang="en-US" sz="2400" dirty="0"/>
              <a:t>finds outliers in locally sparse regions even if not far globally</a:t>
            </a:r>
          </a:p>
          <a:p>
            <a:r>
              <a:rPr lang="en-US" sz="2400" dirty="0"/>
              <a:t>Good in real-world, messy datasets with non-uniform densities</a:t>
            </a:r>
          </a:p>
          <a:p>
            <a:r>
              <a:rPr lang="en-US" sz="2400" dirty="0"/>
              <a:t>More nuanced than pure distance threshold methods</a:t>
            </a:r>
          </a:p>
          <a:p>
            <a:endParaRPr lang="en-US" sz="2400" dirty="0"/>
          </a:p>
          <a:p>
            <a:r>
              <a:rPr lang="en-IN" sz="2400" b="1" dirty="0"/>
              <a:t>Limitations &amp; Hyperparameters</a:t>
            </a:r>
            <a:endParaRPr lang="en-US" sz="2400" b="1" dirty="0"/>
          </a:p>
          <a:p>
            <a:r>
              <a:rPr lang="en-US" sz="2400" dirty="0"/>
              <a:t>Sensitive to choice of </a:t>
            </a:r>
            <a:r>
              <a:rPr lang="en-US" sz="2400" b="1" dirty="0"/>
              <a:t>k</a:t>
            </a:r>
            <a:endParaRPr lang="en-US" sz="2400" dirty="0"/>
          </a:p>
          <a:p>
            <a:pPr lvl="1"/>
            <a:r>
              <a:rPr lang="en-US" sz="2400" dirty="0"/>
              <a:t>Too small → too sensitive to noise</a:t>
            </a:r>
          </a:p>
          <a:p>
            <a:pPr lvl="1"/>
            <a:r>
              <a:rPr lang="en-US" sz="2400" dirty="0"/>
              <a:t>Too large → smooths out local peculiarities</a:t>
            </a:r>
          </a:p>
          <a:p>
            <a:r>
              <a:rPr lang="en-US" sz="2400" dirty="0"/>
              <a:t>Computational cost: needs distance computations and neighbor sets</a:t>
            </a:r>
          </a:p>
          <a:p>
            <a:r>
              <a:rPr lang="en-US" sz="2400" dirty="0"/>
              <a:t>Works best in moderate dimensions; with very high dimensions distance metrics degrade</a:t>
            </a:r>
          </a:p>
          <a:p>
            <a:endParaRPr lang="en-US" sz="2400" dirty="0"/>
          </a:p>
          <a:p>
            <a:endParaRPr lang="en-IN" sz="2400" dirty="0"/>
          </a:p>
        </p:txBody>
      </p:sp>
      <p:pic>
        <p:nvPicPr>
          <p:cNvPr id="6" name="Picture 8">
            <a:extLst>
              <a:ext uri="{FF2B5EF4-FFF2-40B4-BE49-F238E27FC236}">
                <a16:creationId xmlns:a16="http://schemas.microsoft.com/office/drawing/2014/main" id="{95B8FC9F-F670-EE20-2F2B-9CFFBA09DC97}"/>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2816680" cy="12277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14EE4BE-FF04-9C07-3414-586BF7AEC3A3}"/>
              </a:ext>
            </a:extLst>
          </p:cNvPr>
          <p:cNvSpPr txBox="1"/>
          <p:nvPr/>
        </p:nvSpPr>
        <p:spPr>
          <a:xfrm>
            <a:off x="327095" y="6257250"/>
            <a:ext cx="10770994" cy="369332"/>
          </a:xfrm>
          <a:prstGeom prst="rect">
            <a:avLst/>
          </a:prstGeom>
          <a:noFill/>
        </p:spPr>
        <p:txBody>
          <a:bodyPr wrap="square">
            <a:spAutoFit/>
          </a:bodyPr>
          <a:lstStyle/>
          <a:p>
            <a:r>
              <a:rPr lang="en-US" dirty="0">
                <a:solidFill>
                  <a:schemeClr val="bg1">
                    <a:lumMod val="65000"/>
                  </a:schemeClr>
                </a:solidFill>
                <a:hlinkClick r:id="rId3">
                  <a:extLst>
                    <a:ext uri="{A12FA001-AC4F-418D-AE19-62706E023703}">
                      <ahyp:hlinkClr xmlns:ahyp="http://schemas.microsoft.com/office/drawing/2018/hyperlinkcolor" val="tx"/>
                    </a:ext>
                  </a:extLst>
                </a:hlinkClick>
              </a:rPr>
              <a:t>Local Outlier Factor (LOF) Explained | by Dinusha Dissanayake | Data Science Collective | Medium</a:t>
            </a:r>
            <a:endParaRPr lang="en-IN" dirty="0">
              <a:solidFill>
                <a:schemeClr val="bg1">
                  <a:lumMod val="65000"/>
                </a:schemeClr>
              </a:solidFill>
            </a:endParaRPr>
          </a:p>
        </p:txBody>
      </p:sp>
    </p:spTree>
    <p:extLst>
      <p:ext uri="{BB962C8B-B14F-4D97-AF65-F5344CB8AC3E}">
        <p14:creationId xmlns:p14="http://schemas.microsoft.com/office/powerpoint/2010/main" val="2657005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EED5-1F18-CC1A-CEB1-BB441045120C}"/>
              </a:ext>
            </a:extLst>
          </p:cNvPr>
          <p:cNvSpPr>
            <a:spLocks noGrp="1"/>
          </p:cNvSpPr>
          <p:nvPr>
            <p:ph type="title"/>
          </p:nvPr>
        </p:nvSpPr>
        <p:spPr>
          <a:xfrm>
            <a:off x="3662790" y="104826"/>
            <a:ext cx="5743857" cy="781496"/>
          </a:xfrm>
        </p:spPr>
        <p:txBody>
          <a:bodyPr/>
          <a:lstStyle/>
          <a:p>
            <a:pPr algn="ctr"/>
            <a:r>
              <a:rPr lang="en-US" dirty="0"/>
              <a:t>Distance Measures in Algorithmic Methods</a:t>
            </a:r>
            <a:endParaRPr lang="en-IN" dirty="0"/>
          </a:p>
        </p:txBody>
      </p:sp>
      <p:sp>
        <p:nvSpPr>
          <p:cNvPr id="3" name="Text Placeholder 2">
            <a:extLst>
              <a:ext uri="{FF2B5EF4-FFF2-40B4-BE49-F238E27FC236}">
                <a16:creationId xmlns:a16="http://schemas.microsoft.com/office/drawing/2014/main" id="{31F35960-7DF8-4A48-5163-851B93550689}"/>
              </a:ext>
            </a:extLst>
          </p:cNvPr>
          <p:cNvSpPr>
            <a:spLocks noGrp="1"/>
          </p:cNvSpPr>
          <p:nvPr>
            <p:ph type="body" idx="1"/>
          </p:nvPr>
        </p:nvSpPr>
        <p:spPr>
          <a:xfrm>
            <a:off x="710503" y="1489263"/>
            <a:ext cx="10770994" cy="558358"/>
          </a:xfrm>
        </p:spPr>
        <p:txBody>
          <a:bodyPr/>
          <a:lstStyle/>
          <a:p>
            <a:pPr algn="l"/>
            <a:r>
              <a:rPr lang="en-US" b="1" i="0" dirty="0">
                <a:solidFill>
                  <a:srgbClr val="FF0000"/>
                </a:solidFill>
                <a:effectLst/>
                <a:latin typeface="Roboto" panose="02000000000000000000" pitchFamily="2" charset="0"/>
              </a:rPr>
              <a:t>Hierarchical Agglomerative Clustering [HAC - Complete Link]</a:t>
            </a:r>
          </a:p>
          <a:p>
            <a:endParaRPr lang="en-IN" dirty="0"/>
          </a:p>
        </p:txBody>
      </p:sp>
      <p:pic>
        <p:nvPicPr>
          <p:cNvPr id="5" name="Picture 4">
            <a:extLst>
              <a:ext uri="{FF2B5EF4-FFF2-40B4-BE49-F238E27FC236}">
                <a16:creationId xmlns:a16="http://schemas.microsoft.com/office/drawing/2014/main" id="{3E034C81-02C6-7E9B-EA9A-48951F9AFC51}"/>
              </a:ext>
            </a:extLst>
          </p:cNvPr>
          <p:cNvPicPr>
            <a:picLocks noChangeAspect="1"/>
          </p:cNvPicPr>
          <p:nvPr/>
        </p:nvPicPr>
        <p:blipFill>
          <a:blip r:embed="rId2"/>
          <a:stretch>
            <a:fillRect/>
          </a:stretch>
        </p:blipFill>
        <p:spPr>
          <a:xfrm>
            <a:off x="532477" y="1913650"/>
            <a:ext cx="4473328" cy="2408129"/>
          </a:xfrm>
          <a:prstGeom prst="rect">
            <a:avLst/>
          </a:prstGeom>
        </p:spPr>
      </p:pic>
      <p:pic>
        <p:nvPicPr>
          <p:cNvPr id="7" name="Picture 6">
            <a:extLst>
              <a:ext uri="{FF2B5EF4-FFF2-40B4-BE49-F238E27FC236}">
                <a16:creationId xmlns:a16="http://schemas.microsoft.com/office/drawing/2014/main" id="{62E56572-0B31-80B5-08FE-367812606034}"/>
              </a:ext>
            </a:extLst>
          </p:cNvPr>
          <p:cNvPicPr>
            <a:picLocks noChangeAspect="1"/>
          </p:cNvPicPr>
          <p:nvPr/>
        </p:nvPicPr>
        <p:blipFill>
          <a:blip r:embed="rId3"/>
          <a:stretch>
            <a:fillRect/>
          </a:stretch>
        </p:blipFill>
        <p:spPr>
          <a:xfrm>
            <a:off x="6313595" y="1768442"/>
            <a:ext cx="5044877" cy="2823013"/>
          </a:xfrm>
          <a:prstGeom prst="rect">
            <a:avLst/>
          </a:prstGeom>
        </p:spPr>
      </p:pic>
      <p:pic>
        <p:nvPicPr>
          <p:cNvPr id="9" name="Picture 8">
            <a:extLst>
              <a:ext uri="{FF2B5EF4-FFF2-40B4-BE49-F238E27FC236}">
                <a16:creationId xmlns:a16="http://schemas.microsoft.com/office/drawing/2014/main" id="{E481C988-CAEB-97D7-AEB2-DDBC9892FC0D}"/>
              </a:ext>
            </a:extLst>
          </p:cNvPr>
          <p:cNvPicPr>
            <a:picLocks noChangeAspect="1"/>
          </p:cNvPicPr>
          <p:nvPr/>
        </p:nvPicPr>
        <p:blipFill>
          <a:blip r:embed="rId4"/>
          <a:stretch>
            <a:fillRect/>
          </a:stretch>
        </p:blipFill>
        <p:spPr>
          <a:xfrm>
            <a:off x="2335610" y="4301844"/>
            <a:ext cx="3977985" cy="2133785"/>
          </a:xfrm>
          <a:prstGeom prst="rect">
            <a:avLst/>
          </a:prstGeom>
        </p:spPr>
      </p:pic>
      <p:pic>
        <p:nvPicPr>
          <p:cNvPr id="4" name="Picture 8">
            <a:extLst>
              <a:ext uri="{FF2B5EF4-FFF2-40B4-BE49-F238E27FC236}">
                <a16:creationId xmlns:a16="http://schemas.microsoft.com/office/drawing/2014/main" id="{BB674D07-8526-1601-EC19-584E1E26CBEB}"/>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0" y="0"/>
            <a:ext cx="2596244" cy="113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572611"/>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descreenPresentation16x9">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2426</TotalTime>
  <Words>4667</Words>
  <Application>Microsoft Office PowerPoint</Application>
  <PresentationFormat>Widescreen</PresentationFormat>
  <Paragraphs>345</Paragraphs>
  <Slides>80</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80</vt:i4>
      </vt:variant>
    </vt:vector>
  </HeadingPairs>
  <TitlesOfParts>
    <vt:vector size="94" baseType="lpstr">
      <vt:lpstr>Arial</vt:lpstr>
      <vt:lpstr>Calibri</vt:lpstr>
      <vt:lpstr>Calibri Light</vt:lpstr>
      <vt:lpstr>Cambria</vt:lpstr>
      <vt:lpstr>Cambria Math</vt:lpstr>
      <vt:lpstr>Domine</vt:lpstr>
      <vt:lpstr>Roboto</vt:lpstr>
      <vt:lpstr>Times New Roman</vt:lpstr>
      <vt:lpstr>Tw Cen MT</vt:lpstr>
      <vt:lpstr>Wingdings</vt:lpstr>
      <vt:lpstr>Wingdings 2</vt:lpstr>
      <vt:lpstr>Office Theme</vt:lpstr>
      <vt:lpstr>2_Office Theme</vt:lpstr>
      <vt:lpstr>WidescreenPresentation16x9</vt:lpstr>
      <vt:lpstr>UNIT - IV</vt:lpstr>
      <vt:lpstr>Clustering</vt:lpstr>
      <vt:lpstr>Distance Measures in Algorithmic Methods</vt:lpstr>
      <vt:lpstr>PowerPoint Presentation</vt:lpstr>
      <vt:lpstr>PowerPoint Presentation</vt:lpstr>
      <vt:lpstr>Example</vt:lpstr>
      <vt:lpstr>Distance Measures in Algorithmic Methods</vt:lpstr>
      <vt:lpstr>Distance Measures in Algorithmic Methods</vt:lpstr>
      <vt:lpstr>Distance Measures in Algorithmic Methods</vt:lpstr>
      <vt:lpstr>Distance Measures in Algorithmic Methods</vt:lpstr>
      <vt:lpstr>PowerPoint Presentation</vt:lpstr>
      <vt:lpstr>Distance Measures in Algorithmic Methods</vt:lpstr>
      <vt:lpstr>Distance Measures in Algorithmic Methods</vt:lpstr>
      <vt:lpstr>Distance Measures in Algorithmic Methods</vt:lpstr>
      <vt:lpstr>Distance Measures in Algorithmic Methods</vt:lpstr>
      <vt:lpstr>BIRCH: Multiphase Hierarchical Clustering Using Clustering Feature Trees</vt:lpstr>
      <vt:lpstr>BIRCH: Multiphase Hierarchical Clustering Using Clustering Feature Trees</vt:lpstr>
      <vt:lpstr>BIRCH: Multiphase Hierarchical Clustering Using Clustering Feature Trees</vt:lpstr>
      <vt:lpstr> BIRCH: Multiphase Hierarchical Clustering Using Clustering Feature Trees</vt:lpstr>
      <vt:lpstr>PowerPoint Presentation</vt:lpstr>
      <vt:lpstr>PowerPoint Presentation</vt:lpstr>
      <vt:lpstr>BIRCH: Multiphase Hierarchical Clustering Using Clustering Feature Trees</vt:lpstr>
      <vt:lpstr>BIRCH: Multiphase Hierarchical Clustering Using Clustering Feature Trees</vt:lpstr>
      <vt:lpstr> BIRCH: Multiphase Hierarchical Clustering Using Clustering Feature Trees</vt:lpstr>
      <vt:lpstr>BIRCH: Multiphase Hierarchical Clustering Using Clustering Feature Trees</vt:lpstr>
      <vt:lpstr>BIRCH: Multiphase Hierarchical Clustering Using Clustering Feature Trees</vt:lpstr>
      <vt:lpstr>CURE-(Clustering Using Representatives)</vt:lpstr>
      <vt:lpstr>CURE-(Clustering Using Representatives)</vt:lpstr>
      <vt:lpstr>PowerPoint Presentation</vt:lpstr>
      <vt:lpstr>EXAMPLE</vt:lpstr>
      <vt:lpstr>PowerPoint Presentation</vt:lpstr>
      <vt:lpstr>PowerPoint Presentation</vt:lpstr>
      <vt:lpstr>10.3.5 Probabilistic Hierarchical Clustering </vt:lpstr>
      <vt:lpstr>Example </vt:lpstr>
      <vt:lpstr>Ward’s Clustering</vt:lpstr>
      <vt:lpstr>Ward’s Clustering</vt:lpstr>
      <vt:lpstr>Numerical Example </vt:lpstr>
      <vt:lpstr>PowerPoint Presentation</vt:lpstr>
      <vt:lpstr>PowerPoint Presentation</vt:lpstr>
      <vt:lpstr>PowerPoint Presentation</vt:lpstr>
      <vt:lpstr>Minimum Spanning Tree (MST) Clustering</vt:lpstr>
      <vt:lpstr>Minimum Spanning Tree (MST) Clustering</vt:lpstr>
      <vt:lpstr>Expectation-Maximisation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Mixture Models (GMM) for Probabilistic Clustering  </vt:lpstr>
      <vt:lpstr>How does GMM work?</vt:lpstr>
      <vt:lpstr>Advantages of GMM for Probabilistic Clustering </vt:lpstr>
      <vt:lpstr>Applications of GMM for Probabilistic Clustering </vt:lpstr>
      <vt:lpstr>DBSCAN</vt:lpstr>
      <vt:lpstr>PowerPoint Presentation</vt:lpstr>
      <vt:lpstr>PowerPoint Presentation</vt:lpstr>
      <vt:lpstr>PowerPoint Presentation</vt:lpstr>
      <vt:lpstr>PowerPoint Presentation</vt:lpstr>
      <vt:lpstr>Evaluation</vt:lpstr>
      <vt:lpstr>PowerPoint Presentation</vt:lpstr>
      <vt:lpstr>PowerPoint Presentation</vt:lpstr>
      <vt:lpstr>PowerPoint Presentation</vt:lpstr>
      <vt:lpstr>PowerPoint Presentation</vt:lpstr>
      <vt:lpstr>Intrinsic Methods</vt:lpstr>
      <vt:lpstr>Extreme Value Analysis</vt:lpstr>
      <vt:lpstr>PowerPoint Presentation</vt:lpstr>
      <vt:lpstr>PowerPoint Presentation</vt:lpstr>
      <vt:lpstr>PowerPoint Presentation</vt:lpstr>
      <vt:lpstr>Distance Based outlier detection</vt:lpstr>
      <vt:lpstr>PowerPoint Presentation</vt:lpstr>
      <vt:lpstr>Density Based Outlier detection</vt:lpstr>
      <vt:lpstr>LOF Workflow</vt:lpstr>
      <vt:lpstr>Local Reachability Density (LRD)</vt:lpstr>
      <vt:lpstr>LOF Score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 LAKSHMI</dc:creator>
  <cp:lastModifiedBy>Vidivelli S</cp:lastModifiedBy>
  <cp:revision>339</cp:revision>
  <dcterms:created xsi:type="dcterms:W3CDTF">2024-03-11T03:06:25Z</dcterms:created>
  <dcterms:modified xsi:type="dcterms:W3CDTF">2025-10-22T05:52:59Z</dcterms:modified>
</cp:coreProperties>
</file>